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sldIdLst>
    <p:sldId id="256" r:id="rId2"/>
    <p:sldId id="259" r:id="rId3"/>
    <p:sldId id="257" r:id="rId4"/>
    <p:sldId id="261" r:id="rId5"/>
    <p:sldId id="268" r:id="rId6"/>
    <p:sldId id="276" r:id="rId7"/>
    <p:sldId id="270" r:id="rId8"/>
    <p:sldId id="336" r:id="rId9"/>
    <p:sldId id="277" r:id="rId10"/>
    <p:sldId id="278" r:id="rId11"/>
    <p:sldId id="265" r:id="rId12"/>
    <p:sldId id="271" r:id="rId13"/>
    <p:sldId id="272" r:id="rId14"/>
    <p:sldId id="266" r:id="rId15"/>
    <p:sldId id="295" r:id="rId16"/>
    <p:sldId id="294" r:id="rId17"/>
    <p:sldId id="292" r:id="rId18"/>
    <p:sldId id="291" r:id="rId19"/>
    <p:sldId id="275" r:id="rId20"/>
    <p:sldId id="290" r:id="rId21"/>
    <p:sldId id="279" r:id="rId22"/>
    <p:sldId id="285" r:id="rId23"/>
    <p:sldId id="303" r:id="rId24"/>
    <p:sldId id="304" r:id="rId25"/>
    <p:sldId id="310" r:id="rId26"/>
    <p:sldId id="311" r:id="rId27"/>
    <p:sldId id="313" r:id="rId28"/>
    <p:sldId id="312" r:id="rId29"/>
    <p:sldId id="314" r:id="rId30"/>
    <p:sldId id="315" r:id="rId31"/>
    <p:sldId id="316" r:id="rId32"/>
    <p:sldId id="335" r:id="rId33"/>
    <p:sldId id="282" r:id="rId34"/>
    <p:sldId id="286" r:id="rId35"/>
    <p:sldId id="288" r:id="rId36"/>
    <p:sldId id="334" r:id="rId37"/>
    <p:sldId id="340" r:id="rId38"/>
    <p:sldId id="339" r:id="rId39"/>
    <p:sldId id="350" r:id="rId40"/>
    <p:sldId id="337" r:id="rId41"/>
    <p:sldId id="341" r:id="rId42"/>
    <p:sldId id="342" r:id="rId43"/>
    <p:sldId id="343" r:id="rId44"/>
    <p:sldId id="351" r:id="rId45"/>
    <p:sldId id="338" r:id="rId46"/>
    <p:sldId id="344" r:id="rId47"/>
    <p:sldId id="345" r:id="rId48"/>
    <p:sldId id="352" r:id="rId49"/>
    <p:sldId id="280" r:id="rId50"/>
    <p:sldId id="289" r:id="rId51"/>
    <p:sldId id="346" r:id="rId52"/>
    <p:sldId id="296" r:id="rId53"/>
    <p:sldId id="317" r:id="rId54"/>
    <p:sldId id="321" r:id="rId55"/>
    <p:sldId id="320" r:id="rId56"/>
    <p:sldId id="318" r:id="rId57"/>
    <p:sldId id="327" r:id="rId58"/>
    <p:sldId id="319" r:id="rId59"/>
    <p:sldId id="326" r:id="rId60"/>
    <p:sldId id="347" r:id="rId61"/>
    <p:sldId id="354" r:id="rId62"/>
    <p:sldId id="349" r:id="rId63"/>
    <p:sldId id="355" r:id="rId64"/>
    <p:sldId id="348" r:id="rId65"/>
    <p:sldId id="353" r:id="rId66"/>
    <p:sldId id="284" r:id="rId67"/>
    <p:sldId id="329" r:id="rId68"/>
    <p:sldId id="302" r:id="rId69"/>
    <p:sldId id="307" r:id="rId70"/>
    <p:sldId id="328" r:id="rId71"/>
    <p:sldId id="356" r:id="rId72"/>
    <p:sldId id="300" r:id="rId73"/>
    <p:sldId id="297" r:id="rId74"/>
    <p:sldId id="299" r:id="rId75"/>
    <p:sldId id="330" r:id="rId76"/>
    <p:sldId id="331" r:id="rId77"/>
    <p:sldId id="333" r:id="rId78"/>
    <p:sldId id="357" r:id="rId79"/>
    <p:sldId id="25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F50F"/>
    <a:srgbClr val="1B36BF"/>
    <a:srgbClr val="0F4061"/>
    <a:srgbClr val="07026E"/>
    <a:srgbClr val="66FF66"/>
    <a:srgbClr val="FF00FF"/>
    <a:srgbClr val="4F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82" autoAdjust="0"/>
  </p:normalViewPr>
  <p:slideViewPr>
    <p:cSldViewPr>
      <p:cViewPr>
        <p:scale>
          <a:sx n="59" d="100"/>
          <a:sy n="59" d="100"/>
        </p:scale>
        <p:origin x="-1464" y="-9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C441D6-D5E4-43F3-8063-2C04198AB0F6}" type="datetimeFigureOut">
              <a:rPr lang="en-US" smtClean="0"/>
              <a:t>11/10/2013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89AE14-E4E3-42BE-B33B-CF2E0FB23B3B}" type="slidenum">
              <a:rPr lang="en-US" smtClean="0"/>
              <a:t>‹#›</a:t>
            </a:fld>
            <a:endParaRPr lang="en-US"/>
          </a:p>
        </p:txBody>
      </p:sp>
    </p:spTree>
    <p:extLst>
      <p:ext uri="{BB962C8B-B14F-4D97-AF65-F5344CB8AC3E}">
        <p14:creationId xmlns:p14="http://schemas.microsoft.com/office/powerpoint/2010/main" val="107687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I’m </a:t>
            </a:r>
            <a:r>
              <a:rPr lang="en-US" dirty="0" err="1" smtClean="0"/>
              <a:t>yucheng</a:t>
            </a:r>
            <a:r>
              <a:rPr lang="en-US" dirty="0" smtClean="0"/>
              <a:t> and today I will be presenting my schematic</a:t>
            </a:r>
            <a:r>
              <a:rPr lang="en-US" baseline="0" dirty="0" smtClean="0"/>
              <a:t> lighting design for </a:t>
            </a:r>
            <a:r>
              <a:rPr lang="en-US" baseline="0" dirty="0" err="1" smtClean="0"/>
              <a:t>perot</a:t>
            </a:r>
            <a:r>
              <a:rPr lang="en-US" baseline="0" dirty="0" smtClean="0"/>
              <a:t> (</a:t>
            </a:r>
            <a:r>
              <a:rPr lang="en-US" baseline="0" dirty="0" err="1" smtClean="0"/>
              <a:t>pir</a:t>
            </a:r>
            <a:r>
              <a:rPr lang="en-US" baseline="0" dirty="0" smtClean="0"/>
              <a:t> rot) museum of nature and science at Dallas(da lees), Texas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a:t>
            </a:fld>
            <a:endParaRPr lang="en-US"/>
          </a:p>
        </p:txBody>
      </p:sp>
    </p:spTree>
    <p:extLst>
      <p:ext uri="{BB962C8B-B14F-4D97-AF65-F5344CB8AC3E}">
        <p14:creationId xmlns:p14="http://schemas.microsoft.com/office/powerpoint/2010/main" val="163406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that there are much more light</a:t>
            </a:r>
            <a:r>
              <a:rPr lang="en-US" baseline="0" dirty="0" smtClean="0"/>
              <a:t> coming from the down area, even the parking lot on the other side is brighter</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state of</a:t>
            </a:r>
            <a:r>
              <a:rPr lang="en-US" baseline="0" dirty="0" smtClean="0"/>
              <a:t> coexistence of brought by Ross </a:t>
            </a:r>
            <a:r>
              <a:rPr lang="en-US" baseline="0" dirty="0" err="1" smtClean="0"/>
              <a:t>Peort</a:t>
            </a:r>
            <a:r>
              <a:rPr lang="en-US" baseline="0" dirty="0" smtClean="0"/>
              <a:t>, who envision victory park as a urban landscape destination, inviting tenants like restaurant, club and luxury apartments to settle in this area.</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museum site,</a:t>
            </a:r>
            <a:r>
              <a:rPr lang="en-US" baseline="0" dirty="0" smtClean="0"/>
              <a:t> the CEO Mrs. Nicole Small concerned more about the how new facility can help the museum of its merging process while attracting family visitor, especially children with interactive </a:t>
            </a:r>
            <a:r>
              <a:rPr lang="en-US" baseline="0" dirty="0" err="1" smtClean="0"/>
              <a:t>falicities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chief</a:t>
            </a:r>
            <a:r>
              <a:rPr lang="en-US" baseline="0" dirty="0" smtClean="0"/>
              <a:t> architect, Mr. Thom </a:t>
            </a:r>
            <a:r>
              <a:rPr lang="en-US" baseline="0" dirty="0" err="1" smtClean="0"/>
              <a:t>Mayne</a:t>
            </a:r>
            <a:r>
              <a:rPr lang="en-US" baseline="0" dirty="0" smtClean="0"/>
              <a:t> and his design team from </a:t>
            </a:r>
            <a:r>
              <a:rPr lang="en-US" baseline="0" dirty="0" err="1" smtClean="0"/>
              <a:t>morphosis</a:t>
            </a:r>
            <a:r>
              <a:rPr lang="en-US" baseline="0" dirty="0" smtClean="0"/>
              <a:t>(</a:t>
            </a:r>
            <a:r>
              <a:rPr lang="en-US" baseline="0" dirty="0" err="1" smtClean="0"/>
              <a:t>mor</a:t>
            </a:r>
            <a:r>
              <a:rPr lang="en-US" baseline="0" dirty="0" smtClean="0"/>
              <a:t>(up) </a:t>
            </a:r>
            <a:r>
              <a:rPr lang="en-US" baseline="0" dirty="0" err="1" smtClean="0"/>
              <a:t>phei</a:t>
            </a:r>
            <a:r>
              <a:rPr lang="en-US" baseline="0" dirty="0" smtClean="0"/>
              <a:t> sis) architect focus more on the architecture itself. He envision the museum itself being an exhibit, actively presenting building systems to inspire visitors in architectural design as well as the environmental issues.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Incorporating visions from</a:t>
            </a:r>
            <a:r>
              <a:rPr lang="en-US" baseline="0" dirty="0" smtClean="0"/>
              <a:t> urban planer, business manager and architect, the key word of my design will be unite. How urban lifestyle can be united with modern technology to provide a brand new entertainment. How since nature can be united to inspire next generation and how nature and urban environment can be united to raise awareness of environment protection. Considering that the children will be the major visitor, the priority will be creating a fun experience, adding the feeling of theme park into this museum</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brief overview of this building. On the south side of the building is the atrium,</a:t>
            </a:r>
            <a:r>
              <a:rPr lang="en-US" baseline="0" dirty="0" smtClean="0"/>
              <a:t> equipped with escalators and stairs, Visitors are navigated to the fifth floor through escalator, viewing all the </a:t>
            </a:r>
            <a:r>
              <a:rPr lang="en-US" baseline="0" dirty="0" err="1" smtClean="0"/>
              <a:t>exibits</a:t>
            </a:r>
            <a:r>
              <a:rPr lang="en-US" baseline="0" dirty="0" smtClean="0"/>
              <a:t>, then take the stair down.</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to the atrium is the core structure containing elevators and emergency exit. The</a:t>
            </a:r>
            <a:r>
              <a:rPr lang="en-US" baseline="0" dirty="0" smtClean="0"/>
              <a:t> rest of the interior spaces are mostly exhibitions halls.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building has a cubical </a:t>
            </a:r>
            <a:r>
              <a:rPr lang="en-US" dirty="0" err="1" smtClean="0"/>
              <a:t>stracture</a:t>
            </a:r>
            <a:r>
              <a:rPr lang="en-US" dirty="0" smtClean="0"/>
              <a:t>. Precast</a:t>
            </a:r>
            <a:r>
              <a:rPr lang="en-US" baseline="0" dirty="0" smtClean="0"/>
              <a:t> concrete panels are wrapped around to provide  iconic texture on the </a:t>
            </a:r>
            <a:r>
              <a:rPr lang="en-US" baseline="0" dirty="0" err="1" smtClean="0"/>
              <a:t>cafade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site of this project itself is artificial. The ground level of this building is built 10 feet from the street level, incorporating a landscape plinth that spirals up clock wise from north to south and gaining additional 10 feet to become the roof of level 1.</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space I will introduce is a classroom on basement level. Basement level is designed</a:t>
            </a:r>
            <a:r>
              <a:rPr lang="en-US" baseline="0" dirty="0" smtClean="0"/>
              <a:t> specifically for young children, providing brief lectures in varies topics.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19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museum has nearly</a:t>
            </a:r>
            <a:r>
              <a:rPr lang="en-US" baseline="0" dirty="0" smtClean="0"/>
              <a:t> 70 years history. It first established in 1936 as the </a:t>
            </a:r>
            <a:r>
              <a:rPr lang="en-US" dirty="0" smtClean="0"/>
              <a:t>Dallas Museum of Natural (</a:t>
            </a:r>
            <a:r>
              <a:rPr lang="en-US" dirty="0" err="1" smtClean="0"/>
              <a:t>nai</a:t>
            </a:r>
            <a:r>
              <a:rPr lang="en-US" dirty="0" smtClean="0"/>
              <a:t> </a:t>
            </a:r>
            <a:r>
              <a:rPr lang="en-US" dirty="0" err="1" smtClean="0"/>
              <a:t>tural</a:t>
            </a:r>
            <a:r>
              <a:rPr lang="en-US" dirty="0" smtClean="0"/>
              <a:t>) History to celebrate 100 year’s anniversary of the</a:t>
            </a:r>
            <a:r>
              <a:rPr lang="en-US" baseline="0" dirty="0" smtClean="0"/>
              <a:t> state of </a:t>
            </a:r>
            <a:r>
              <a:rPr lang="en-US" baseline="0" dirty="0" err="1" smtClean="0"/>
              <a:t>texas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one</a:t>
            </a:r>
            <a:r>
              <a:rPr lang="en-US" baseline="0" dirty="0" smtClean="0"/>
              <a:t> classroom was built below the landscape plinth (plains), allowing a skylight to be incorporated into the design.</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design adopted</a:t>
            </a:r>
            <a:r>
              <a:rPr lang="en-US" baseline="0" dirty="0" smtClean="0"/>
              <a:t> </a:t>
            </a:r>
            <a:r>
              <a:rPr lang="en-US" dirty="0" smtClean="0"/>
              <a:t>linear T5 luminaires,</a:t>
            </a:r>
            <a:r>
              <a:rPr lang="en-US" baseline="0" dirty="0" smtClean="0"/>
              <a:t> creating a space that perfect for education purpose.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making</a:t>
            </a:r>
            <a:r>
              <a:rPr lang="en-US" baseline="0" dirty="0" smtClean="0"/>
              <a:t> this space looks like an educational facility is something I want to avoid. Imagine children got our of their school classroom, all excited for something new and the first thing they find out is that they are placed in another classroom. So my design should definitely make this space something else. Also, because the room is built right below a unique roof structure made of a skylight and sloped landscape plinth(</a:t>
            </a:r>
            <a:r>
              <a:rPr lang="en-US" baseline="0" dirty="0" err="1" smtClean="0"/>
              <a:t>pleenth</a:t>
            </a:r>
            <a:r>
              <a:rPr lang="en-US" baseline="0" dirty="0" smtClean="0"/>
              <a:t>), I want to take advantage of it, creating a transparent space that visitor can observe the structure of skylight as well as mechanical and structural systems. Additional ceiling height also allows me to design light into a three dimensional system.</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children, the word ‘underground’ are often associated to dungeon, darkness and adventure. Therefore, I’ll make this room the adventure land of this museum, creating a underground world to be explored.</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transform a basement into a cave,</a:t>
            </a:r>
            <a:r>
              <a:rPr lang="en-US" baseline="0" dirty="0" smtClean="0"/>
              <a:t> the first thing you need to do is remove the ceiling. By controlling the light level on the very top we can create a illusion that this space is much deeper than it is.</a:t>
            </a:r>
          </a:p>
          <a:p>
            <a:endParaRPr lang="en-US" baseline="0" dirty="0" smtClean="0"/>
          </a:p>
          <a:p>
            <a:r>
              <a:rPr lang="en-US" baseline="0" dirty="0" smtClean="0"/>
              <a:t>Luminaires used in this room should also be an element of the cave, like </a:t>
            </a:r>
            <a:r>
              <a:rPr lang="en-US" baseline="0" dirty="0" err="1" smtClean="0"/>
              <a:t>sclactites</a:t>
            </a:r>
            <a:r>
              <a:rPr lang="en-US" baseline="0" dirty="0" smtClean="0"/>
              <a:t>. I will have cylinder luminaires of different size pending from different locations in different suspension length, all of this is intendant to mimic the unpredictable creation of nature.</a:t>
            </a:r>
          </a:p>
          <a:p>
            <a:endParaRPr lang="en-US" baseline="0" dirty="0" smtClean="0"/>
          </a:p>
          <a:p>
            <a:r>
              <a:rPr lang="en-US" baseline="0" dirty="0" smtClean="0"/>
              <a:t>Skylight is also a vital element of the building. Adequate daylight allow cave plant to flourish. The inner side of the skylight is painted green already, in addition, decorative fiber optic will be used to represent veins reaching down.</a:t>
            </a:r>
          </a:p>
          <a:p>
            <a:endParaRPr lang="en-US" baseline="0" dirty="0" smtClean="0"/>
          </a:p>
          <a:p>
            <a:r>
              <a:rPr lang="en-US" baseline="0" dirty="0" smtClean="0"/>
              <a:t>In the end, for functional lighting we will also have recessed wall washer to light up the white board and flood light inside skylight to simulate daylight gain at night</a:t>
            </a:r>
          </a:p>
          <a:p>
            <a:endParaRPr lang="en-US" baseline="0" dirty="0" smtClean="0"/>
          </a:p>
          <a:p>
            <a:r>
              <a:rPr lang="en-US" baseline="0" dirty="0" smtClean="0"/>
              <a:t>Luminaire used</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human figure</a:t>
            </a:r>
            <a:r>
              <a:rPr lang="en-US" baseline="0" dirty="0" smtClean="0"/>
              <a:t> to show scale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29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2006, the Museum oversees</a:t>
            </a:r>
            <a:r>
              <a:rPr lang="en-US" baseline="0" dirty="0" smtClean="0"/>
              <a:t> the importance to incorporate modern science as part of the exhibition as well as the marking potential of </a:t>
            </a:r>
            <a:r>
              <a:rPr lang="en-US" baseline="0" dirty="0" err="1" smtClean="0"/>
              <a:t>familiy</a:t>
            </a:r>
            <a:r>
              <a:rPr lang="en-US" baseline="0" dirty="0" smtClean="0"/>
              <a:t> school visitors. Therefore, the original </a:t>
            </a:r>
            <a:r>
              <a:rPr lang="en-US" sz="1200" dirty="0" smtClean="0"/>
              <a:t>Museum merged with</a:t>
            </a:r>
            <a:r>
              <a:rPr lang="en-US" sz="1200" baseline="0" dirty="0" smtClean="0"/>
              <a:t> two other museums, the science place and the </a:t>
            </a:r>
            <a:r>
              <a:rPr lang="en-US" dirty="0" smtClean="0"/>
              <a:t>Dallas Children's Museum and became the new</a:t>
            </a:r>
            <a:r>
              <a:rPr lang="en-US" baseline="0" dirty="0" smtClean="0"/>
              <a:t> </a:t>
            </a:r>
            <a:r>
              <a:rPr lang="en-US" baseline="0" dirty="0" err="1" smtClean="0"/>
              <a:t>dallas</a:t>
            </a:r>
            <a:r>
              <a:rPr lang="en-US" baseline="0" dirty="0" smtClean="0"/>
              <a:t> museum of nature and science.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theater space located under the landscape roof is the a high tech facility designed for 3D movie shows. Unique acoustic panels are designed around the space not only guaranteed the sound quality but also provided great potential for cove lighting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Unique acoustic panels are designed around the space not only guaranteed the sound quality but also provided great potential for cove lighting.</a:t>
            </a:r>
            <a:endParaRPr lang="en-US" dirty="0" smtClean="0"/>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theater</a:t>
            </a:r>
            <a:r>
              <a:rPr lang="en-US" baseline="0" dirty="0" smtClean="0"/>
              <a:t> represents the height standard of applied science in this museum, providing inspiring visual feast that do not exist in nature. Therefore I want this space to be the tomorrow land  of this museum celebrating the scientific achievement of mankind.</a:t>
            </a:r>
          </a:p>
          <a:p>
            <a:endParaRPr lang="en-US" baseline="0" dirty="0" smtClean="0"/>
          </a:p>
          <a:p>
            <a:r>
              <a:rPr lang="en-US" baseline="0" dirty="0" smtClean="0"/>
              <a:t>The 3D movie lasts for 20 minutes and after each movie there will be 20 minutes interval for evacuation and reseating. Therefore I will have lighting system to assist this operation using advanced control systems, which is also a celebration of scientific achievement.</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a:t>
            </a:r>
            <a:r>
              <a:rPr lang="en-US" baseline="0" dirty="0" smtClean="0"/>
              <a:t> </a:t>
            </a:r>
            <a:r>
              <a:rPr lang="en-US" baseline="0" dirty="0" err="1" smtClean="0"/>
              <a:t>iphone</a:t>
            </a:r>
            <a:r>
              <a:rPr lang="en-US" baseline="0" dirty="0" smtClean="0"/>
              <a:t>, </a:t>
            </a:r>
            <a:r>
              <a:rPr lang="en-US" baseline="0" dirty="0" err="1" smtClean="0"/>
              <a:t>ipad</a:t>
            </a:r>
            <a:r>
              <a:rPr lang="en-US" baseline="0" dirty="0" smtClean="0"/>
              <a:t>, most of the modern electronic devices rely on a chip to operate, making this small chip a perfect representation of </a:t>
            </a:r>
            <a:r>
              <a:rPr lang="en-US" baseline="0" dirty="0" err="1" smtClean="0"/>
              <a:t>dodern</a:t>
            </a:r>
            <a:r>
              <a:rPr lang="en-US" baseline="0" dirty="0" smtClean="0"/>
              <a:t> computer science.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a:t>
            </a:r>
            <a:r>
              <a:rPr lang="en-US" baseline="0" dirty="0" smtClean="0"/>
              <a:t> </a:t>
            </a:r>
            <a:r>
              <a:rPr lang="en-US" baseline="0" dirty="0" err="1" smtClean="0"/>
              <a:t>iphone</a:t>
            </a:r>
            <a:r>
              <a:rPr lang="en-US" baseline="0" dirty="0" smtClean="0"/>
              <a:t>, </a:t>
            </a:r>
            <a:r>
              <a:rPr lang="en-US" baseline="0" dirty="0" err="1" smtClean="0"/>
              <a:t>ipad</a:t>
            </a:r>
            <a:r>
              <a:rPr lang="en-US" baseline="0" dirty="0" smtClean="0"/>
              <a:t>, most of the modern electronic devices rely on a chip to operate, making this small chip a perfect representation of </a:t>
            </a:r>
            <a:r>
              <a:rPr lang="en-US" baseline="0" dirty="0" err="1" smtClean="0"/>
              <a:t>dodern</a:t>
            </a:r>
            <a:r>
              <a:rPr lang="en-US" baseline="0" dirty="0" smtClean="0"/>
              <a:t> computer science. Branch of the light expands as it move toward the back of the room, showing how many information could be included in a simple combination of 0 and 1 codes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outline of acoustic</a:t>
            </a:r>
            <a:r>
              <a:rPr lang="en-US" baseline="0" dirty="0" smtClean="0"/>
              <a:t> panel will have less curvature to match the concept. Each branch of light covers certain area of the room, by adjusting their brightness we can help audience find available seating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outline of acoustic</a:t>
            </a:r>
            <a:r>
              <a:rPr lang="en-US" baseline="0" dirty="0" smtClean="0"/>
              <a:t> panel will have less curvature to match the concept. Each branch of light covers certain area of the room, by adjusting their brightness we can help audience find available seating</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39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merge turns out to be a brilliant decision. In response to the increasing interest of Dallas citizens, the museum relocated into victory park campus next to downtown area, offering more advanced exhibition with easier access. In order to recognize a generous donation of 50 million dollars from Mr. Ross Perot, the museum was also renamed to be Perot Museum of Nature and Science as we see today.</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AE students, we know better</a:t>
            </a:r>
            <a:r>
              <a:rPr lang="en-US" baseline="0" dirty="0" smtClean="0"/>
              <a:t> than anyone how the advanced construction technology have changed our life. Like the architect said, the museum itself is a exhibit. When I saw the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AE students, we know better</a:t>
            </a:r>
            <a:r>
              <a:rPr lang="en-US" baseline="0" dirty="0" smtClean="0"/>
              <a:t> than anyone how the advanced construction technology have changed our life. Like the architect said, the museum itself is a exhibit. When I saw the iconic texture on the façade, I always relate it to an acoustic material. And even the way how concrete panels align with each other is similar to acoustic material</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AE students, we know better</a:t>
            </a:r>
            <a:r>
              <a:rPr lang="en-US" baseline="0" dirty="0" smtClean="0"/>
              <a:t> than anyone how the advanced construction technology have changed our life. Like the architect said, the museum itself is a exhibit. When I saw the iconic texture on the façade, I always relate it to an acoustic material. And even the way how concrete panels align with each other is similar </a:t>
            </a:r>
            <a:r>
              <a:rPr lang="en-US" baseline="0" smtClean="0"/>
              <a:t>to acoustic </a:t>
            </a:r>
            <a:r>
              <a:rPr lang="en-US" baseline="0" dirty="0" smtClean="0"/>
              <a:t>material</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AE students, we know better</a:t>
            </a:r>
            <a:r>
              <a:rPr lang="en-US" baseline="0" dirty="0" smtClean="0"/>
              <a:t> than anyone how the advanced construction technology have changed our life. Like the architect said, the museum itself is a exhibit. When I saw the iconic texture on the façade, I always relate it to an acoustic material. And even the way how concrete panels align with each other is similar to acoustic material. Therefore I decide to introduce the exterior façade into the theater, promoting an architectural consistency. Similar to the first design, acoustic panel divides the space into multiple sections and contrast of light level can be used to navigate audience.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AE students, we know better</a:t>
            </a:r>
            <a:r>
              <a:rPr lang="en-US" baseline="0" dirty="0" smtClean="0"/>
              <a:t> than anyone how the advanced construction technology have changed our life. Like the architect said, the museum itself is a exhibit. When I saw the iconic texture on the façade, I always relate it to an acoustic material. And even the way how concrete panels align with each other is similar to acoustic material. Therefore I decide to introduce the exterior façade into the theater, promoting an architectural consistency. Similar to the first design, acoustic panel divides the space into multiple sections and contrast of light level can be used to navigate audience.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computer and construction are</a:t>
            </a:r>
            <a:r>
              <a:rPr lang="en-US" baseline="0" dirty="0" smtClean="0"/>
              <a:t> technologies that people are well aware of. However, there are also science subjects whose benefit to mankind of not obvious yet definite. The study of astronomy not only allowed us to explore the unknown space, but also drives us to think what made us unique in the universe, seeking the </a:t>
            </a:r>
            <a:r>
              <a:rPr lang="en-US" baseline="0" dirty="0" err="1" smtClean="0"/>
              <a:t>ture</a:t>
            </a:r>
            <a:r>
              <a:rPr lang="en-US" baseline="0" dirty="0" smtClean="0"/>
              <a:t> meaning of humanity.</a:t>
            </a:r>
          </a:p>
          <a:p>
            <a:endParaRPr lang="en-US" dirty="0" smtClean="0"/>
          </a:p>
          <a:p>
            <a:r>
              <a:rPr lang="en-US" dirty="0" smtClean="0"/>
              <a:t>When speaking of a galaxy, most</a:t>
            </a:r>
            <a:r>
              <a:rPr lang="en-US" baseline="0" dirty="0" smtClean="0"/>
              <a:t> kids will draw a spiral on the paper. I want use my design to show them that the universe is around us, compared to its scale we are characters on a piece of paper.</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computer and construction are</a:t>
            </a:r>
            <a:r>
              <a:rPr lang="en-US" baseline="0" dirty="0" smtClean="0"/>
              <a:t> technologies that people are well aware of. However, there are also science subjects whose benefit to mankind of not obvious yet definite. The study of astronomy not only allowed us to explore the unknown space, but also drives us to think what made us unique in the universe, seeking the </a:t>
            </a:r>
            <a:r>
              <a:rPr lang="en-US" baseline="0" dirty="0" err="1" smtClean="0"/>
              <a:t>ture</a:t>
            </a:r>
            <a:r>
              <a:rPr lang="en-US" baseline="0" dirty="0" smtClean="0"/>
              <a:t> meaning of humanity.</a:t>
            </a:r>
          </a:p>
          <a:p>
            <a:endParaRPr lang="en-US" dirty="0" smtClean="0"/>
          </a:p>
          <a:p>
            <a:r>
              <a:rPr lang="en-US" dirty="0" smtClean="0"/>
              <a:t>When speaking of a galaxy, most</a:t>
            </a:r>
            <a:r>
              <a:rPr lang="en-US" baseline="0" dirty="0" smtClean="0"/>
              <a:t> kids will draw a spiral on the paper. I want use my design to show them that the universe is around us, compared to its scale we are characters on a piece of paper.</a:t>
            </a:r>
          </a:p>
          <a:p>
            <a:endParaRPr lang="en-US" baseline="0" dirty="0" smtClean="0"/>
          </a:p>
          <a:p>
            <a:r>
              <a:rPr lang="en-US" baseline="0" dirty="0" smtClean="0"/>
              <a:t>Customized acoustic panel will rotate in a 3 </a:t>
            </a:r>
            <a:r>
              <a:rPr lang="en-US" baseline="0" dirty="0" err="1" smtClean="0"/>
              <a:t>dimentional</a:t>
            </a:r>
            <a:r>
              <a:rPr lang="en-US" baseline="0" dirty="0" smtClean="0"/>
              <a:t> way, providing cove lighting with blue color enhance to show the tune of a universe</a:t>
            </a:r>
          </a:p>
          <a:p>
            <a:r>
              <a:rPr lang="en-US" baseline="0" dirty="0" smtClean="0"/>
              <a:t>Decorative luminaires will </a:t>
            </a:r>
            <a:r>
              <a:rPr lang="en-US" baseline="0" dirty="0" err="1" smtClean="0"/>
              <a:t>pluged</a:t>
            </a:r>
            <a:r>
              <a:rPr lang="en-US" baseline="0" dirty="0" smtClean="0"/>
              <a:t> on the ceiling to represent starts. When an area is occupied, star fixtures will go off. Therefore if you need a seat, look for starts!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49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Victory park is</a:t>
            </a:r>
            <a:r>
              <a:rPr lang="en-US" baseline="0" dirty="0" smtClean="0"/>
              <a:t> located north from downtown Dallas. The district is developed by Ross Perot Jr., son of Ross Perot.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next space I</a:t>
            </a:r>
            <a:r>
              <a:rPr lang="en-US" baseline="0" dirty="0" smtClean="0"/>
              <a:t> will introduce is the lobby. In the lobby over 200 fluorescent luminaires are distribute on over the ceiling in a scatter way with no clear pattern. On the right side is a very special feature with part of the landscape plinth merged into the interior space, however the color of rock surface is similar to the color of floor time, made it harder for people to realize this unite of exterior and interior space.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thing worth mentioning is the decorative architectural element on the ceiling, designed to project textured light on the floor.</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C89AE14-E4E3-42BE-B33B-CF2E0FB23B3B}" type="slidenum">
              <a:rPr lang="en-US" smtClean="0"/>
              <a:t>51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solve the current issue, we need to arrange luminaire in a more uniform pattern to guide the flow of visitors. Lighting must also help people to realize the contrast of landscape plinth and the floor surface. Also, daylight integration will also be an important topic since then entire lobby is surrounded by curtain walls.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landscape designer did an excellent job on reflecting</a:t>
            </a:r>
            <a:r>
              <a:rPr lang="en-US" baseline="0" dirty="0" smtClean="0"/>
              <a:t> the native Dallas geology into the size. Walking around the museum, visitors will experience a journey through landscape, witness how simple life from like grass changes into trees as the environment changes.</a:t>
            </a:r>
          </a:p>
          <a:p>
            <a:endParaRPr lang="en-US" baseline="0" dirty="0" smtClean="0"/>
          </a:p>
          <a:p>
            <a:r>
              <a:rPr lang="en-US" baseline="0" dirty="0" smtClean="0"/>
              <a:t>However, I can’t help notice that this Dallas map is missing an important part. The ocean</a:t>
            </a:r>
          </a:p>
          <a:p>
            <a:endParaRPr lang="en-US" baseline="0" dirty="0" smtClean="0"/>
          </a:p>
          <a:p>
            <a:r>
              <a:rPr lang="en-US" dirty="0" smtClean="0"/>
              <a:t>Being one of the hottest state in US, Texas's beach is favored by many of its residences. We can event</a:t>
            </a:r>
            <a:r>
              <a:rPr lang="en-US" baseline="0" dirty="0" smtClean="0"/>
              <a:t> say that beach tour during holiday is part of the urban culture. Even the evolution of the life form starts from the ocean. Therefore I would love to bring the ocean into the building, making the space feels like a fantasy world. The merging feature of the landscape even offered us a perfect boundary line between ocean and the land, imagine how cool it will be to look at the land from a fish perspective.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is simple. To</a:t>
            </a:r>
            <a:r>
              <a:rPr lang="en-US" baseline="0" dirty="0" smtClean="0"/>
              <a:t> create a feeling of under water, blue light will be used to dial the floor into clue color while warm white light will be used to enhance the rock texture. Note that both color extended out of the curtain wall to truly unite interior space with the landscape concept.</a:t>
            </a:r>
          </a:p>
          <a:p>
            <a:endParaRPr lang="en-US" baseline="0" dirty="0" smtClean="0"/>
          </a:p>
          <a:p>
            <a:r>
              <a:rPr lang="en-US" baseline="0" dirty="0" smtClean="0"/>
              <a:t>Blue light will be created by series of spotlights with water texture enhanced by architectural element. General lighting will maintain a linear design with a better continuity, allowing more </a:t>
            </a:r>
            <a:r>
              <a:rPr lang="en-US" baseline="0" dirty="0" err="1" smtClean="0"/>
              <a:t>lumiaire</a:t>
            </a:r>
            <a:r>
              <a:rPr lang="en-US" baseline="0" dirty="0" smtClean="0"/>
              <a:t> to be ground together creating flowing patterns on the ceiling. </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a:t>
            </a:r>
            <a:r>
              <a:rPr lang="en-US" baseline="0" dirty="0" smtClean="0"/>
              <a:t> land and ocean but also a unite of interior and exterior experiences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59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a basketball</a:t>
            </a:r>
            <a:r>
              <a:rPr lang="en-US" baseline="0" dirty="0" smtClean="0"/>
              <a:t> fan, you might already know that </a:t>
            </a:r>
            <a:r>
              <a:rPr lang="en-US" baseline="0" dirty="0" err="1" smtClean="0"/>
              <a:t>american</a:t>
            </a:r>
            <a:r>
              <a:rPr lang="en-US" baseline="0" dirty="0" smtClean="0"/>
              <a:t> airline center, home of </a:t>
            </a:r>
            <a:r>
              <a:rPr lang="en-US" baseline="0" dirty="0" err="1" smtClean="0"/>
              <a:t>dallas</a:t>
            </a:r>
            <a:r>
              <a:rPr lang="en-US" baseline="0" dirty="0" smtClean="0"/>
              <a:t> mavericks is also located in Victory Park. Now if you compare the building on both side, It is obvious that building in down town area are significantly taller including skyscrapers like the </a:t>
            </a:r>
            <a:r>
              <a:rPr lang="en-US" dirty="0" smtClean="0"/>
              <a:t>900 feet</a:t>
            </a:r>
            <a:r>
              <a:rPr lang="en-US" baseline="0" dirty="0" smtClean="0"/>
              <a:t> </a:t>
            </a:r>
            <a:r>
              <a:rPr lang="en-US" dirty="0" smtClean="0"/>
              <a:t>bank</a:t>
            </a:r>
            <a:r>
              <a:rPr lang="en-US" baseline="0" dirty="0" smtClean="0"/>
              <a:t> of America plaza and 700 feet fountain place for fountain health care.</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a:t>
            </a:r>
            <a:r>
              <a:rPr lang="en-US" baseline="0" dirty="0" smtClean="0"/>
              <a:t> land and ocean but also a unite of interior and exterior experiences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a:t>
            </a:r>
            <a:r>
              <a:rPr lang="en-US" baseline="0" dirty="0" smtClean="0"/>
              <a:t> land and ocean but also a unite of interior and exterior experiences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a:t>
            </a:r>
            <a:r>
              <a:rPr lang="en-US" baseline="0" dirty="0" smtClean="0"/>
              <a:t> land and ocean but also a unite of interior and exterior experiences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a:t>
            </a:r>
            <a:r>
              <a:rPr lang="en-US" baseline="0" dirty="0" smtClean="0"/>
              <a:t> land and ocean but also a unite of interior and exterior experiences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a:t>
            </a:r>
            <a:r>
              <a:rPr lang="en-US" baseline="0" dirty="0" smtClean="0"/>
              <a:t> land and ocean but also a unite of interior and exterior experiences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a:t>
            </a:r>
            <a:r>
              <a:rPr lang="en-US" baseline="0" dirty="0" smtClean="0"/>
              <a:t> land and ocean but also a unite of interior and exterior experiences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we all agree</a:t>
            </a:r>
            <a:r>
              <a:rPr lang="en-US" baseline="0" dirty="0" smtClean="0"/>
              <a:t> that façade is one of the design height for this project. Forms extruded from the surface not only catches attention but also catches light to crate inspiring contrasts.</a:t>
            </a:r>
          </a:p>
          <a:p>
            <a:r>
              <a:rPr lang="en-US" baseline="0" dirty="0" smtClean="0"/>
              <a:t>However, current façade lighting focused on uniformity, mounting flood lights about 100 feet from the façade. </a:t>
            </a:r>
          </a:p>
          <a:p>
            <a:r>
              <a:rPr lang="en-US" baseline="0" dirty="0" smtClean="0"/>
              <a:t>Escalator on the fourth floor is also a significant part of the façade lighting with its back and side surface glowing. </a:t>
            </a:r>
          </a:p>
          <a:p>
            <a:endParaRPr lang="en-US" baseline="0" dirty="0" smtClean="0"/>
          </a:p>
          <a:p>
            <a:r>
              <a:rPr lang="en-US" dirty="0" smtClean="0"/>
              <a:t>My</a:t>
            </a:r>
            <a:r>
              <a:rPr lang="en-US" baseline="0" dirty="0" smtClean="0"/>
              <a:t> design idea for this space is to highlight the texture while try to conceal the luminaire.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children, such massive gigantic structure like this is exactly what a castle is. Most of the castles are light not in a uniform way but rather having the light fade out on the top to exaggerate its height. In this case we will even have textures on the bottom of the façade.</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69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70</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71</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to our require space in this project, I could not help myself to design this amazing escalator space and make it one of a kind experience for visiting </a:t>
            </a:r>
            <a:r>
              <a:rPr lang="en-US" baseline="0" dirty="0" err="1" smtClean="0"/>
              <a:t>chirdrens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72</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escalator</a:t>
            </a:r>
            <a:r>
              <a:rPr lang="en-US" baseline="0" dirty="0" smtClean="0"/>
              <a:t> chamber is 150 feet long, with escalator traveling 54 feet from fourth floor to the fifth floor. On the right side is a glass wall that allows visitor to look out towards downtown area. On the other side, however, the first two third will be a solid wall few feet from the escalator and in the end the view suddenly expands, allow visitor to see the core of the building. </a:t>
            </a:r>
          </a:p>
          <a:p>
            <a:endParaRPr lang="en-US" baseline="0" dirty="0" smtClean="0"/>
          </a:p>
          <a:p>
            <a:r>
              <a:rPr lang="en-US" baseline="0" dirty="0" smtClean="0"/>
              <a:t>The original design took a functional approach and had one continuous LED on the ceiling.</a:t>
            </a:r>
          </a:p>
          <a:p>
            <a:endParaRPr lang="en-US" baseline="0" dirty="0" smtClean="0"/>
          </a:p>
          <a:p>
            <a:r>
              <a:rPr lang="en-US" baseline="0" dirty="0" smtClean="0"/>
              <a:t>First I will use relative motion, which is the most effective way to cheat the perception of speed</a:t>
            </a:r>
          </a:p>
          <a:p>
            <a:endParaRPr lang="en-US" baseline="0" dirty="0" smtClean="0"/>
          </a:p>
          <a:p>
            <a:r>
              <a:rPr lang="en-US" baseline="0" dirty="0" smtClean="0"/>
              <a:t>Then I will also use </a:t>
            </a:r>
            <a:r>
              <a:rPr lang="en-US" baseline="0" dirty="0" err="1" smtClean="0"/>
              <a:t>exggrated</a:t>
            </a:r>
            <a:r>
              <a:rPr lang="en-US" baseline="0" dirty="0" smtClean="0"/>
              <a:t> perspective lines to make people think the distance is longer than they actually are</a:t>
            </a:r>
          </a:p>
          <a:p>
            <a:endParaRPr lang="en-US" baseline="0" dirty="0" smtClean="0"/>
          </a:p>
          <a:p>
            <a:r>
              <a:rPr lang="en-US" baseline="0" dirty="0" err="1" smtClean="0"/>
              <a:t>Phycological</a:t>
            </a:r>
            <a:r>
              <a:rPr lang="en-US" baseline="0" dirty="0" smtClean="0"/>
              <a:t> enhancement from john </a:t>
            </a:r>
            <a:r>
              <a:rPr lang="en-US" baseline="0" dirty="0" err="1" smtClean="0"/>
              <a:t>flynn’s</a:t>
            </a:r>
            <a:r>
              <a:rPr lang="en-US" baseline="0" dirty="0" smtClean="0"/>
              <a:t> model suggested a cool light temperature and </a:t>
            </a:r>
            <a:r>
              <a:rPr lang="en-US" baseline="0" dirty="0" err="1" smtClean="0"/>
              <a:t>ununiform</a:t>
            </a:r>
            <a:r>
              <a:rPr lang="en-US" baseline="0" dirty="0" smtClean="0"/>
              <a:t> light to make visitor feel tension and enclosure, both enhancing the speed feeling.</a:t>
            </a:r>
          </a:p>
          <a:p>
            <a:endParaRPr lang="en-US" baseline="0" dirty="0" smtClean="0"/>
          </a:p>
          <a:p>
            <a:r>
              <a:rPr lang="en-US" baseline="0" dirty="0" smtClean="0"/>
              <a:t>In the end, I will hang </a:t>
            </a:r>
            <a:r>
              <a:rPr lang="en-US" baseline="0" dirty="0" err="1" smtClean="0"/>
              <a:t>decortive</a:t>
            </a:r>
            <a:r>
              <a:rPr lang="en-US" baseline="0" dirty="0" smtClean="0"/>
              <a:t> features like small planets at the opening of the last section to make it feels like they have reaches the universe.</a:t>
            </a:r>
          </a:p>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73</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74</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75</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76</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77</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79</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8</a:t>
            </a:fld>
            <a:endParaRPr lang="en-US"/>
          </a:p>
        </p:txBody>
      </p:sp>
    </p:spTree>
    <p:extLst>
      <p:ext uri="{BB962C8B-B14F-4D97-AF65-F5344CB8AC3E}">
        <p14:creationId xmlns:p14="http://schemas.microsoft.com/office/powerpoint/2010/main" val="2263499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museum is located on the border of victory park facing downtown area, place in between two distinct architectural style, urban plan as well as lighting styles.</a:t>
            </a:r>
            <a:endParaRPr lang="en-US" dirty="0"/>
          </a:p>
        </p:txBody>
      </p:sp>
      <p:sp>
        <p:nvSpPr>
          <p:cNvPr id="4" name="Slide Number Placeholder 3"/>
          <p:cNvSpPr>
            <a:spLocks noGrp="1"/>
          </p:cNvSpPr>
          <p:nvPr>
            <p:ph type="sldNum" sz="quarter" idx="10"/>
          </p:nvPr>
        </p:nvSpPr>
        <p:spPr/>
        <p:txBody>
          <a:bodyPr/>
          <a:lstStyle/>
          <a:p>
            <a:fld id="{7C89AE14-E4E3-42BE-B33B-CF2E0FB23B3B}" type="slidenum">
              <a:rPr lang="en-US" smtClean="0"/>
              <a:t>9</a:t>
            </a:fld>
            <a:endParaRPr lang="en-US"/>
          </a:p>
        </p:txBody>
      </p:sp>
    </p:spTree>
    <p:extLst>
      <p:ext uri="{BB962C8B-B14F-4D97-AF65-F5344CB8AC3E}">
        <p14:creationId xmlns:p14="http://schemas.microsoft.com/office/powerpoint/2010/main" val="226349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55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200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372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7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630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32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43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779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558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91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04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449641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package" Target="../embeddings/Microsoft_Excel_Worksheet1.xlsx"/></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microsoft.com/office/2007/relationships/hdphoto" Target="../media/hdphoto4.wdp"/><Relationship Id="rId9"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0.emf"/><Relationship Id="rId4" Type="http://schemas.openxmlformats.org/officeDocument/2006/relationships/package" Target="../embeddings/Microsoft_Excel_Worksheet2.xlsx"/></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4.jpe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3.emf"/><Relationship Id="rId4" Type="http://schemas.openxmlformats.org/officeDocument/2006/relationships/package" Target="../embeddings/Microsoft_Excel_Worksheet3.xlsx"/></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microsoft.com/office/2007/relationships/hdphoto" Target="../media/hdphoto8.wdp"/></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81.emf"/><Relationship Id="rId4" Type="http://schemas.openxmlformats.org/officeDocument/2006/relationships/package" Target="../embeddings/Microsoft_Excel_Worksheet4.xlsx"/></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88.emf"/><Relationship Id="rId4" Type="http://schemas.openxmlformats.org/officeDocument/2006/relationships/package" Target="../embeddings/Microsoft_Excel_Worksheet5.xlsx"/></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79.xml.rels><?xml version="1.0" encoding="UTF-8" standalone="yes"?>
<Relationships xmlns="http://schemas.openxmlformats.org/package/2006/relationships"><Relationship Id="rId8" Type="http://schemas.openxmlformats.org/officeDocument/2006/relationships/hyperlink" Target="http://www.freefever.com/stock/2013-latest-dallas-mavericks-wallpaper.jpg" TargetMode="External"/><Relationship Id="rId13" Type="http://schemas.openxmlformats.org/officeDocument/2006/relationships/hyperlink" Target="http://investingindallas.files.wordpress.com/2013/08/2430-victory-park-ln-2404-photo-1.jpg" TargetMode="External"/><Relationship Id="rId3" Type="http://schemas.openxmlformats.org/officeDocument/2006/relationships/hyperlink" Target="http://www.arquitecturabeta.com/2011/08/15/perot-museum-of-nature-science-morphosis/" TargetMode="External"/><Relationship Id="rId7" Type="http://schemas.openxmlformats.org/officeDocument/2006/relationships/hyperlink" Target="http://morphopedia.com/view/perot-museum-of-nature-science-site-1" TargetMode="External"/><Relationship Id="rId12" Type="http://schemas.openxmlformats.org/officeDocument/2006/relationships/hyperlink" Target="http://morphopedia.com/projects/perot-museum-of-nature-and-science-1"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hyperlink" Target="http://www.architecturaldigest.com/architecture/2013-02/best-architectural-projects-slideshow_slideshow_item7_8" TargetMode="External"/><Relationship Id="rId11" Type="http://schemas.openxmlformats.org/officeDocument/2006/relationships/hyperlink" Target="http://beefmagazine.com/blog/let-s-give-bank-america-facts-about-hsus" TargetMode="External"/><Relationship Id="rId5" Type="http://schemas.openxmlformats.org/officeDocument/2006/relationships/hyperlink" Target="http://commons.wikimedia.org/wiki/File:Museum_of_Nature_&amp;_Science_(Fair_Park).JPG" TargetMode="External"/><Relationship Id="rId15" Type="http://schemas.openxmlformats.org/officeDocument/2006/relationships/hyperlink" Target="http://farm9.staticflickr.com/8291/7822054812_040cace8f5_z.jpg" TargetMode="External"/><Relationship Id="rId10" Type="http://schemas.openxmlformats.org/officeDocument/2006/relationships/hyperlink" Target="http://www.crunchbase.com/financial-organization/fountain-healthcare-partners" TargetMode="External"/><Relationship Id="rId4" Type="http://schemas.openxmlformats.org/officeDocument/2006/relationships/hyperlink" Target="http://photographyblog.dallasnews.com/2013/06/today-in-dallas-photo-history-1936-texas-centennial-exposition-opens.html/" TargetMode="External"/><Relationship Id="rId9" Type="http://schemas.openxmlformats.org/officeDocument/2006/relationships/hyperlink" Target="http://upload.wikimedia.org/wikipedia/commons/3/36/Dallas_-_Victory_Tavern_01.jpg" TargetMode="External"/><Relationship Id="rId14" Type="http://schemas.openxmlformats.org/officeDocument/2006/relationships/hyperlink" Target="http://imgpot.com/stalactit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524000"/>
          </a:xfrm>
        </p:spPr>
        <p:txBody>
          <a:bodyPr>
            <a:normAutofit/>
          </a:bodyPr>
          <a:lstStyle/>
          <a:p>
            <a:r>
              <a:rPr lang="en-US" sz="3600" dirty="0" smtClean="0">
                <a:solidFill>
                  <a:schemeClr val="tx1">
                    <a:lumMod val="85000"/>
                  </a:schemeClr>
                </a:solidFill>
              </a:rPr>
              <a:t>Perot Museum of </a:t>
            </a:r>
            <a:r>
              <a:rPr lang="en-US" sz="3600" dirty="0" smtClean="0">
                <a:solidFill>
                  <a:srgbClr val="92D050"/>
                </a:solidFill>
              </a:rPr>
              <a:t>Nature</a:t>
            </a:r>
            <a:r>
              <a:rPr lang="en-US" sz="3600" dirty="0" smtClean="0">
                <a:solidFill>
                  <a:schemeClr val="tx1">
                    <a:lumMod val="85000"/>
                  </a:schemeClr>
                </a:solidFill>
              </a:rPr>
              <a:t> and </a:t>
            </a:r>
            <a:r>
              <a:rPr lang="en-US" sz="3600" dirty="0" smtClean="0">
                <a:solidFill>
                  <a:srgbClr val="00B0F0"/>
                </a:solidFill>
              </a:rPr>
              <a:t>Science</a:t>
            </a:r>
            <a:r>
              <a:rPr lang="en-US" sz="3600" dirty="0" smtClean="0">
                <a:solidFill>
                  <a:schemeClr val="tx1">
                    <a:lumMod val="85000"/>
                  </a:schemeClr>
                </a:solidFill>
              </a:rPr>
              <a:t/>
            </a:r>
            <a:br>
              <a:rPr lang="en-US" sz="3600" dirty="0" smtClean="0">
                <a:solidFill>
                  <a:schemeClr val="tx1">
                    <a:lumMod val="85000"/>
                  </a:schemeClr>
                </a:solidFill>
              </a:rPr>
            </a:br>
            <a:r>
              <a:rPr lang="en-US" sz="2400" dirty="0" smtClean="0">
                <a:solidFill>
                  <a:schemeClr val="tx1">
                    <a:lumMod val="85000"/>
                  </a:schemeClr>
                </a:solidFill>
              </a:rPr>
              <a:t>Schematic Lighting Design Presentation</a:t>
            </a:r>
            <a:endParaRPr lang="en-US" sz="2800" dirty="0">
              <a:solidFill>
                <a:schemeClr val="tx1">
                  <a:lumMod val="85000"/>
                </a:schemeClr>
              </a:solidFill>
            </a:endParaRPr>
          </a:p>
        </p:txBody>
      </p:sp>
      <p:sp>
        <p:nvSpPr>
          <p:cNvPr id="3" name="Subtitle 2"/>
          <p:cNvSpPr>
            <a:spLocks noGrp="1"/>
          </p:cNvSpPr>
          <p:nvPr>
            <p:ph type="subTitle" idx="1"/>
          </p:nvPr>
        </p:nvSpPr>
        <p:spPr>
          <a:xfrm>
            <a:off x="6324600" y="5867400"/>
            <a:ext cx="2895600" cy="1752600"/>
          </a:xfrm>
        </p:spPr>
        <p:txBody>
          <a:bodyPr>
            <a:normAutofit/>
          </a:bodyPr>
          <a:lstStyle/>
          <a:p>
            <a:r>
              <a:rPr lang="en-US" sz="2400" dirty="0" err="1" smtClean="0"/>
              <a:t>Yucheng</a:t>
            </a:r>
            <a:r>
              <a:rPr lang="en-US" sz="2400" dirty="0" smtClean="0"/>
              <a:t> Lu</a:t>
            </a:r>
          </a:p>
          <a:p>
            <a:r>
              <a:rPr lang="en-US" sz="2400" dirty="0" smtClean="0"/>
              <a:t>Lighting/Electrical</a:t>
            </a:r>
            <a:endParaRPr lang="en-US"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2954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93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4098" name="Picture 2" descr="V:\Desktop\Fall 2013\THESIS\image\t3\p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894" r="17466" b="10006"/>
          <a:stretch/>
        </p:blipFill>
        <p:spPr bwMode="auto">
          <a:xfrm>
            <a:off x="-2" y="756722"/>
            <a:ext cx="9144002" cy="488207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4</a:t>
            </a:r>
            <a:endParaRPr lang="en-US" sz="1900" dirty="0" smtClean="0">
              <a:solidFill>
                <a:schemeClr val="tx1">
                  <a:lumMod val="85000"/>
                </a:schemeClr>
              </a:solidFill>
            </a:endParaRPr>
          </a:p>
        </p:txBody>
      </p:sp>
    </p:spTree>
    <p:extLst>
      <p:ext uri="{BB962C8B-B14F-4D97-AF65-F5344CB8AC3E}">
        <p14:creationId xmlns:p14="http://schemas.microsoft.com/office/powerpoint/2010/main" val="3408020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28600" y="457200"/>
            <a:ext cx="8686800" cy="5562600"/>
          </a:xfrm>
        </p:spPr>
        <p:txBody>
          <a:bodyPr>
            <a:normAutofit/>
          </a:bodyPr>
          <a:lstStyle/>
          <a:p>
            <a:pPr algn="l">
              <a:spcBef>
                <a:spcPts val="0"/>
              </a:spcBef>
              <a:spcAft>
                <a:spcPts val="1200"/>
              </a:spcAft>
            </a:pPr>
            <a:r>
              <a:rPr lang="en-US" sz="2000" dirty="0" smtClean="0"/>
              <a:t>“I envision </a:t>
            </a:r>
            <a:r>
              <a:rPr lang="en-US" sz="2000" dirty="0"/>
              <a:t>Victory Park as an </a:t>
            </a:r>
            <a:r>
              <a:rPr lang="en-US" sz="2000" dirty="0">
                <a:solidFill>
                  <a:schemeClr val="accent4"/>
                </a:solidFill>
              </a:rPr>
              <a:t>urban lifestyle </a:t>
            </a:r>
            <a:r>
              <a:rPr lang="en-US" sz="2000" dirty="0" smtClean="0"/>
              <a:t>destination”</a:t>
            </a:r>
          </a:p>
          <a:p>
            <a:pPr algn="l">
              <a:spcBef>
                <a:spcPts val="0"/>
              </a:spcBef>
            </a:pPr>
            <a:r>
              <a:rPr lang="en-US" sz="2000" dirty="0" smtClean="0"/>
              <a:t>- Ross Perot, Donor &amp; </a:t>
            </a:r>
            <a:r>
              <a:rPr lang="en-US" sz="2000" dirty="0" smtClean="0"/>
              <a:t>Developer</a:t>
            </a:r>
            <a:endParaRPr lang="en-US" sz="2000" dirty="0" smtClean="0"/>
          </a:p>
          <a:p>
            <a:pPr algn="l">
              <a:spcBef>
                <a:spcPts val="0"/>
              </a:spcBef>
            </a:pPr>
            <a:endParaRPr lang="en-US" sz="2000" dirty="0" smtClean="0"/>
          </a:p>
          <a:p>
            <a:pPr algn="l">
              <a:spcBef>
                <a:spcPts val="0"/>
              </a:spcBef>
            </a:pPr>
            <a:endParaRPr lang="en-US" sz="2000" dirty="0"/>
          </a:p>
          <a:p>
            <a:pPr algn="l"/>
            <a:endParaRPr lang="en-US" sz="2400" dirty="0"/>
          </a:p>
        </p:txBody>
      </p:sp>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5</a:t>
            </a:r>
            <a:endParaRPr lang="en-US" sz="1900" dirty="0" smtClean="0">
              <a:solidFill>
                <a:schemeClr val="tx1">
                  <a:lumMod val="85000"/>
                </a:schemeClr>
              </a:solidFill>
            </a:endParaRPr>
          </a:p>
        </p:txBody>
      </p:sp>
    </p:spTree>
    <p:extLst>
      <p:ext uri="{BB962C8B-B14F-4D97-AF65-F5344CB8AC3E}">
        <p14:creationId xmlns:p14="http://schemas.microsoft.com/office/powerpoint/2010/main" val="2660526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28600" y="457200"/>
            <a:ext cx="8686800" cy="5562600"/>
          </a:xfrm>
        </p:spPr>
        <p:txBody>
          <a:bodyPr>
            <a:normAutofit/>
          </a:bodyPr>
          <a:lstStyle/>
          <a:p>
            <a:pPr algn="l">
              <a:spcBef>
                <a:spcPts val="0"/>
              </a:spcBef>
              <a:spcAft>
                <a:spcPts val="1200"/>
              </a:spcAft>
            </a:pPr>
            <a:r>
              <a:rPr lang="en-US" sz="2000" dirty="0" smtClean="0"/>
              <a:t>“I envision </a:t>
            </a:r>
            <a:r>
              <a:rPr lang="en-US" sz="2000" dirty="0"/>
              <a:t>Victory Park as an </a:t>
            </a:r>
            <a:r>
              <a:rPr lang="en-US" sz="2000" dirty="0">
                <a:solidFill>
                  <a:schemeClr val="accent4"/>
                </a:solidFill>
              </a:rPr>
              <a:t>urban lifestyle </a:t>
            </a:r>
            <a:r>
              <a:rPr lang="en-US" sz="2000" dirty="0" smtClean="0"/>
              <a:t>destination”</a:t>
            </a:r>
          </a:p>
          <a:p>
            <a:pPr algn="l">
              <a:spcBef>
                <a:spcPts val="0"/>
              </a:spcBef>
            </a:pPr>
            <a:r>
              <a:rPr lang="en-US" sz="2000" dirty="0" smtClean="0"/>
              <a:t>- Ross Perot, Donor &amp; </a:t>
            </a:r>
            <a:r>
              <a:rPr lang="en-US" sz="2000" dirty="0"/>
              <a:t>Developer</a:t>
            </a:r>
          </a:p>
          <a:p>
            <a:pPr algn="l">
              <a:spcBef>
                <a:spcPts val="0"/>
              </a:spcBef>
            </a:pPr>
            <a:endParaRPr lang="en-US" sz="2000" dirty="0" smtClean="0"/>
          </a:p>
          <a:p>
            <a:pPr algn="l">
              <a:spcBef>
                <a:spcPts val="0"/>
              </a:spcBef>
              <a:spcAft>
                <a:spcPts val="1200"/>
              </a:spcAft>
            </a:pPr>
            <a:r>
              <a:rPr lang="en-US" sz="2000" dirty="0" smtClean="0"/>
              <a:t>“Once museums </a:t>
            </a:r>
            <a:r>
              <a:rPr lang="en-US" sz="2000" dirty="0"/>
              <a:t>were </a:t>
            </a:r>
            <a:r>
              <a:rPr lang="en-US" sz="2000" dirty="0" smtClean="0"/>
              <a:t>combined, the ambition </a:t>
            </a:r>
            <a:r>
              <a:rPr lang="en-US" sz="2000" dirty="0"/>
              <a:t>was to replace them with a new building that would seamlessly </a:t>
            </a:r>
            <a:r>
              <a:rPr lang="en-US" sz="2000" dirty="0">
                <a:solidFill>
                  <a:srgbClr val="00B0F0"/>
                </a:solidFill>
              </a:rPr>
              <a:t>unite</a:t>
            </a:r>
            <a:r>
              <a:rPr lang="en-US" sz="2000" dirty="0"/>
              <a:t> these variegated </a:t>
            </a:r>
            <a:r>
              <a:rPr lang="en-US" sz="2000" dirty="0" smtClean="0"/>
              <a:t>strands</a:t>
            </a:r>
            <a:r>
              <a:rPr lang="en-US" sz="2000" dirty="0" smtClean="0"/>
              <a:t>”</a:t>
            </a:r>
          </a:p>
          <a:p>
            <a:pPr algn="l">
              <a:spcBef>
                <a:spcPts val="0"/>
              </a:spcBef>
              <a:spcAft>
                <a:spcPts val="1200"/>
              </a:spcAft>
            </a:pPr>
            <a:r>
              <a:rPr lang="en-US" sz="2000" dirty="0"/>
              <a:t>“We are Excited to bring </a:t>
            </a:r>
            <a:r>
              <a:rPr lang="en-US" sz="2000" dirty="0" smtClean="0"/>
              <a:t>some amazing </a:t>
            </a:r>
            <a:r>
              <a:rPr lang="en-US" sz="2000" dirty="0">
                <a:solidFill>
                  <a:srgbClr val="00B0F0"/>
                </a:solidFill>
              </a:rPr>
              <a:t>family</a:t>
            </a:r>
            <a:r>
              <a:rPr lang="en-US" sz="2000" dirty="0" smtClean="0"/>
              <a:t> attractions”</a:t>
            </a:r>
            <a:endParaRPr lang="en-US" sz="2000" dirty="0"/>
          </a:p>
          <a:p>
            <a:pPr algn="l">
              <a:spcBef>
                <a:spcPts val="0"/>
              </a:spcBef>
            </a:pPr>
            <a:r>
              <a:rPr lang="en-US" sz="2000" dirty="0" smtClean="0"/>
              <a:t>- Nicole Small, Museum CEO</a:t>
            </a:r>
          </a:p>
          <a:p>
            <a:pPr algn="l">
              <a:spcBef>
                <a:spcPts val="0"/>
              </a:spcBef>
            </a:pPr>
            <a:endParaRPr lang="en-US" sz="2000" dirty="0" smtClean="0"/>
          </a:p>
          <a:p>
            <a:pPr algn="l">
              <a:spcBef>
                <a:spcPts val="0"/>
              </a:spcBef>
            </a:pPr>
            <a:endParaRPr lang="en-US" sz="2000" dirty="0"/>
          </a:p>
          <a:p>
            <a:pPr algn="l"/>
            <a:endParaRPr lang="en-US" sz="2400" dirty="0"/>
          </a:p>
        </p:txBody>
      </p:sp>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5</a:t>
            </a:r>
            <a:endParaRPr lang="en-US" sz="1900" dirty="0" smtClean="0">
              <a:solidFill>
                <a:schemeClr val="tx1">
                  <a:lumMod val="85000"/>
                </a:schemeClr>
              </a:solidFill>
            </a:endParaRPr>
          </a:p>
        </p:txBody>
      </p:sp>
    </p:spTree>
    <p:extLst>
      <p:ext uri="{BB962C8B-B14F-4D97-AF65-F5344CB8AC3E}">
        <p14:creationId xmlns:p14="http://schemas.microsoft.com/office/powerpoint/2010/main" val="3662727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28600" y="457200"/>
            <a:ext cx="8686800" cy="5867400"/>
          </a:xfrm>
        </p:spPr>
        <p:txBody>
          <a:bodyPr>
            <a:normAutofit/>
          </a:bodyPr>
          <a:lstStyle/>
          <a:p>
            <a:pPr algn="l">
              <a:spcBef>
                <a:spcPts val="0"/>
              </a:spcBef>
              <a:spcAft>
                <a:spcPts val="1200"/>
              </a:spcAft>
            </a:pPr>
            <a:r>
              <a:rPr lang="en-US" sz="2000" dirty="0" smtClean="0"/>
              <a:t>“I envision </a:t>
            </a:r>
            <a:r>
              <a:rPr lang="en-US" sz="2000" dirty="0"/>
              <a:t>Victory Park as an </a:t>
            </a:r>
            <a:r>
              <a:rPr lang="en-US" sz="2000" dirty="0">
                <a:solidFill>
                  <a:schemeClr val="accent4"/>
                </a:solidFill>
              </a:rPr>
              <a:t>urban lifestyle </a:t>
            </a:r>
            <a:r>
              <a:rPr lang="en-US" sz="2000" dirty="0" smtClean="0"/>
              <a:t>destination”</a:t>
            </a:r>
          </a:p>
          <a:p>
            <a:pPr algn="l">
              <a:spcBef>
                <a:spcPts val="0"/>
              </a:spcBef>
            </a:pPr>
            <a:r>
              <a:rPr lang="en-US" sz="2000" dirty="0" smtClean="0"/>
              <a:t>- Ross Perot, Donor &amp; </a:t>
            </a:r>
            <a:r>
              <a:rPr lang="en-US" sz="2000" dirty="0"/>
              <a:t>Developer</a:t>
            </a:r>
          </a:p>
          <a:p>
            <a:pPr algn="l">
              <a:spcBef>
                <a:spcPts val="0"/>
              </a:spcBef>
            </a:pPr>
            <a:endParaRPr lang="en-US" sz="2000" dirty="0" smtClean="0"/>
          </a:p>
          <a:p>
            <a:pPr algn="l">
              <a:spcBef>
                <a:spcPts val="0"/>
              </a:spcBef>
              <a:spcAft>
                <a:spcPts val="1200"/>
              </a:spcAft>
            </a:pPr>
            <a:r>
              <a:rPr lang="en-US" sz="2000" dirty="0" smtClean="0"/>
              <a:t>“Once museums </a:t>
            </a:r>
            <a:r>
              <a:rPr lang="en-US" sz="2000" dirty="0"/>
              <a:t>were </a:t>
            </a:r>
            <a:r>
              <a:rPr lang="en-US" sz="2000" dirty="0" smtClean="0"/>
              <a:t>combined, the ambition </a:t>
            </a:r>
            <a:r>
              <a:rPr lang="en-US" sz="2000" dirty="0"/>
              <a:t>was to replace them with a new building that would seamlessly </a:t>
            </a:r>
            <a:r>
              <a:rPr lang="en-US" sz="2000" dirty="0">
                <a:solidFill>
                  <a:srgbClr val="00B0F0"/>
                </a:solidFill>
              </a:rPr>
              <a:t>unite</a:t>
            </a:r>
            <a:r>
              <a:rPr lang="en-US" sz="2000" dirty="0"/>
              <a:t> these variegated </a:t>
            </a:r>
            <a:r>
              <a:rPr lang="en-US" sz="2000" dirty="0" smtClean="0"/>
              <a:t>strands</a:t>
            </a:r>
            <a:r>
              <a:rPr lang="en-US" sz="2000" dirty="0" smtClean="0"/>
              <a:t>”</a:t>
            </a:r>
          </a:p>
          <a:p>
            <a:pPr algn="l">
              <a:spcBef>
                <a:spcPts val="0"/>
              </a:spcBef>
              <a:spcAft>
                <a:spcPts val="1200"/>
              </a:spcAft>
            </a:pPr>
            <a:r>
              <a:rPr lang="en-US" sz="2000" dirty="0"/>
              <a:t>“We are Excited to bring some amazing </a:t>
            </a:r>
            <a:r>
              <a:rPr lang="en-US" sz="2000" dirty="0">
                <a:solidFill>
                  <a:srgbClr val="00B0F0"/>
                </a:solidFill>
              </a:rPr>
              <a:t>family</a:t>
            </a:r>
            <a:r>
              <a:rPr lang="en-US" sz="2000" dirty="0"/>
              <a:t> attractions”</a:t>
            </a:r>
          </a:p>
          <a:p>
            <a:pPr algn="l">
              <a:spcBef>
                <a:spcPts val="0"/>
              </a:spcBef>
            </a:pPr>
            <a:r>
              <a:rPr lang="en-US" sz="2000" dirty="0" smtClean="0"/>
              <a:t>- </a:t>
            </a:r>
            <a:r>
              <a:rPr lang="en-US" sz="2000" dirty="0" smtClean="0"/>
              <a:t>Nicole Small, Museum CEO</a:t>
            </a:r>
          </a:p>
          <a:p>
            <a:pPr algn="l">
              <a:spcBef>
                <a:spcPts val="0"/>
              </a:spcBef>
            </a:pPr>
            <a:endParaRPr lang="en-US" sz="2000" dirty="0" smtClean="0"/>
          </a:p>
          <a:p>
            <a:pPr algn="l">
              <a:spcBef>
                <a:spcPts val="0"/>
              </a:spcBef>
              <a:spcAft>
                <a:spcPts val="1200"/>
              </a:spcAft>
            </a:pPr>
            <a:r>
              <a:rPr lang="en-US" sz="2000" dirty="0" smtClean="0"/>
              <a:t>“The experience is about a sequence of moving, a </a:t>
            </a:r>
            <a:r>
              <a:rPr lang="en-US" sz="2000" dirty="0" smtClean="0">
                <a:solidFill>
                  <a:srgbClr val="92D050"/>
                </a:solidFill>
              </a:rPr>
              <a:t>journey</a:t>
            </a:r>
            <a:r>
              <a:rPr lang="en-US" sz="2000" dirty="0" smtClean="0"/>
              <a:t>. The whole building is about </a:t>
            </a:r>
            <a:r>
              <a:rPr lang="en-US" sz="2000" dirty="0"/>
              <a:t>being didactic and </a:t>
            </a:r>
            <a:r>
              <a:rPr lang="en-US" sz="2000" dirty="0" smtClean="0"/>
              <a:t>itself is an exhibit.”</a:t>
            </a:r>
          </a:p>
          <a:p>
            <a:pPr algn="l">
              <a:spcBef>
                <a:spcPts val="0"/>
              </a:spcBef>
              <a:spcAft>
                <a:spcPts val="1200"/>
              </a:spcAft>
            </a:pPr>
            <a:r>
              <a:rPr lang="en-US" sz="2000" dirty="0" smtClean="0"/>
              <a:t>“The </a:t>
            </a:r>
            <a:r>
              <a:rPr lang="en-US" sz="2000" dirty="0"/>
              <a:t>building is compelling and </a:t>
            </a:r>
            <a:r>
              <a:rPr lang="en-US" sz="2000" dirty="0" smtClean="0"/>
              <a:t>will expand user’s imagination. Everywhere in the building will be left </a:t>
            </a:r>
            <a:r>
              <a:rPr lang="en-US" sz="2000" dirty="0" smtClean="0">
                <a:solidFill>
                  <a:srgbClr val="92D050"/>
                </a:solidFill>
              </a:rPr>
              <a:t>transparent</a:t>
            </a:r>
            <a:r>
              <a:rPr lang="en-US" sz="2000" dirty="0" smtClean="0"/>
              <a:t> and you will understand architecture”</a:t>
            </a:r>
          </a:p>
          <a:p>
            <a:pPr algn="l">
              <a:spcBef>
                <a:spcPts val="0"/>
              </a:spcBef>
              <a:spcAft>
                <a:spcPts val="1200"/>
              </a:spcAft>
            </a:pPr>
            <a:r>
              <a:rPr lang="en-US" sz="2000" dirty="0" smtClean="0"/>
              <a:t>“The subject of the building: how we </a:t>
            </a:r>
            <a:r>
              <a:rPr lang="en-US" sz="2000" dirty="0"/>
              <a:t>understand nature and ecological </a:t>
            </a:r>
            <a:r>
              <a:rPr lang="en-US" sz="2000" dirty="0" smtClean="0"/>
              <a:t>terms and how it is an absolutely </a:t>
            </a:r>
            <a:r>
              <a:rPr lang="en-US" sz="2000" dirty="0" smtClean="0">
                <a:solidFill>
                  <a:srgbClr val="92D050"/>
                </a:solidFill>
              </a:rPr>
              <a:t>vital issue</a:t>
            </a:r>
            <a:r>
              <a:rPr lang="en-US" sz="2000" dirty="0" smtClean="0"/>
              <a:t>, is exactly where we are at this moment of time”</a:t>
            </a:r>
          </a:p>
          <a:p>
            <a:pPr algn="l">
              <a:spcBef>
                <a:spcPts val="0"/>
              </a:spcBef>
            </a:pPr>
            <a:r>
              <a:rPr lang="en-US" sz="2000" dirty="0" smtClean="0">
                <a:effectLst/>
              </a:rPr>
              <a:t>- Thom </a:t>
            </a:r>
            <a:r>
              <a:rPr lang="en-US" sz="2000" dirty="0" err="1" smtClean="0">
                <a:effectLst/>
              </a:rPr>
              <a:t>Mayne</a:t>
            </a:r>
            <a:r>
              <a:rPr lang="en-US" sz="2000" dirty="0" smtClean="0"/>
              <a:t>, </a:t>
            </a:r>
            <a:r>
              <a:rPr lang="en-US" sz="2000" dirty="0" err="1" smtClean="0"/>
              <a:t>Morphosis</a:t>
            </a:r>
            <a:r>
              <a:rPr lang="en-US" sz="2000" dirty="0" smtClean="0"/>
              <a:t> Architect</a:t>
            </a:r>
          </a:p>
          <a:p>
            <a:pPr algn="l">
              <a:spcBef>
                <a:spcPts val="0"/>
              </a:spcBef>
            </a:pPr>
            <a:endParaRPr lang="en-US" sz="2000" dirty="0"/>
          </a:p>
          <a:p>
            <a:pPr algn="l"/>
            <a:endParaRPr lang="en-US" sz="2400" dirty="0"/>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5</a:t>
            </a:r>
            <a:endParaRPr lang="en-US" sz="1900" dirty="0" smtClean="0">
              <a:solidFill>
                <a:schemeClr val="tx1">
                  <a:lumMod val="85000"/>
                </a:schemeClr>
              </a:solidFill>
            </a:endParaRPr>
          </a:p>
        </p:txBody>
      </p:sp>
    </p:spTree>
    <p:extLst>
      <p:ext uri="{BB962C8B-B14F-4D97-AF65-F5344CB8AC3E}">
        <p14:creationId xmlns:p14="http://schemas.microsoft.com/office/powerpoint/2010/main" val="3662727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Desktop\Fall 2013\THESIS\image\t3\circle_rgb_color_mix_by_10binary-d3fob0z.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b="4787"/>
          <a:stretch/>
        </p:blipFill>
        <p:spPr bwMode="auto">
          <a:xfrm flipH="1">
            <a:off x="1244206" y="0"/>
            <a:ext cx="6655588" cy="63369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68894" y="1051549"/>
            <a:ext cx="2590800" cy="646331"/>
          </a:xfrm>
          <a:prstGeom prst="rect">
            <a:avLst/>
          </a:prstGeom>
          <a:noFill/>
        </p:spPr>
        <p:txBody>
          <a:bodyPr wrap="square" rtlCol="0">
            <a:spAutoFit/>
          </a:bodyPr>
          <a:lstStyle/>
          <a:p>
            <a:pPr algn="ctr"/>
            <a:r>
              <a:rPr lang="en-US" sz="3600" dirty="0" smtClean="0"/>
              <a:t>Urban</a:t>
            </a:r>
            <a:endParaRPr lang="en-US" sz="3200" dirty="0"/>
          </a:p>
        </p:txBody>
      </p:sp>
      <p:sp>
        <p:nvSpPr>
          <p:cNvPr id="10" name="TextBox 9"/>
          <p:cNvSpPr txBox="1"/>
          <p:nvPr/>
        </p:nvSpPr>
        <p:spPr>
          <a:xfrm>
            <a:off x="3390900" y="4338935"/>
            <a:ext cx="2362200" cy="830997"/>
          </a:xfrm>
          <a:prstGeom prst="rect">
            <a:avLst/>
          </a:prstGeom>
          <a:noFill/>
        </p:spPr>
        <p:txBody>
          <a:bodyPr wrap="square" rtlCol="0">
            <a:spAutoFit/>
          </a:bodyPr>
          <a:lstStyle>
            <a:defPPr>
              <a:defRPr lang="en-US"/>
            </a:defPPr>
            <a:lvl1pPr>
              <a:defRPr sz="3200">
                <a:solidFill>
                  <a:srgbClr val="4FFFFF"/>
                </a:solidFill>
              </a:defRPr>
            </a:lvl1pPr>
          </a:lstStyle>
          <a:p>
            <a:pPr algn="ctr"/>
            <a:r>
              <a:rPr lang="en-US" sz="2400" dirty="0">
                <a:solidFill>
                  <a:srgbClr val="FF0000"/>
                </a:solidFill>
              </a:rPr>
              <a:t>Inspire</a:t>
            </a:r>
          </a:p>
          <a:p>
            <a:pPr algn="ctr"/>
            <a:endParaRPr lang="en-US" sz="2400" dirty="0">
              <a:solidFill>
                <a:srgbClr val="FF0000"/>
              </a:solidFill>
            </a:endParaRPr>
          </a:p>
        </p:txBody>
      </p:sp>
      <p:sp>
        <p:nvSpPr>
          <p:cNvPr id="11" name="TextBox 10"/>
          <p:cNvSpPr txBox="1"/>
          <p:nvPr/>
        </p:nvSpPr>
        <p:spPr>
          <a:xfrm>
            <a:off x="2925994" y="3203251"/>
            <a:ext cx="3276600" cy="646331"/>
          </a:xfrm>
          <a:prstGeom prst="rect">
            <a:avLst/>
          </a:prstGeom>
          <a:noFill/>
        </p:spPr>
        <p:txBody>
          <a:bodyPr wrap="square" rtlCol="0">
            <a:spAutoFit/>
          </a:bodyPr>
          <a:lstStyle/>
          <a:p>
            <a:pPr algn="ctr"/>
            <a:r>
              <a:rPr lang="en-US" sz="3600" dirty="0" smtClean="0">
                <a:solidFill>
                  <a:schemeClr val="bg1"/>
                </a:solidFill>
              </a:rPr>
              <a:t>Unite</a:t>
            </a:r>
            <a:endParaRPr lang="en-US" sz="3200" dirty="0">
              <a:solidFill>
                <a:schemeClr val="bg1"/>
              </a:solidFill>
            </a:endParaRPr>
          </a:p>
        </p:txBody>
      </p:sp>
      <p:sp>
        <p:nvSpPr>
          <p:cNvPr id="12" name="TextBox 11"/>
          <p:cNvSpPr txBox="1"/>
          <p:nvPr/>
        </p:nvSpPr>
        <p:spPr>
          <a:xfrm>
            <a:off x="2362200" y="2438400"/>
            <a:ext cx="1981200" cy="461665"/>
          </a:xfrm>
          <a:prstGeom prst="rect">
            <a:avLst/>
          </a:prstGeom>
          <a:noFill/>
        </p:spPr>
        <p:txBody>
          <a:bodyPr wrap="square" rtlCol="0">
            <a:spAutoFit/>
          </a:bodyPr>
          <a:lstStyle/>
          <a:p>
            <a:pPr algn="ctr"/>
            <a:r>
              <a:rPr lang="en-US" sz="2400" dirty="0">
                <a:solidFill>
                  <a:srgbClr val="1B36BF"/>
                </a:solidFill>
              </a:rPr>
              <a:t>Awareness</a:t>
            </a:r>
            <a:endParaRPr lang="en-US" sz="2400" dirty="0">
              <a:solidFill>
                <a:srgbClr val="1B36BF"/>
              </a:solidFill>
            </a:endParaRPr>
          </a:p>
        </p:txBody>
      </p:sp>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rgbClr val="FFC000"/>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6</a:t>
            </a:r>
            <a:endParaRPr lang="en-US" sz="1900" dirty="0" smtClean="0">
              <a:solidFill>
                <a:schemeClr val="tx1">
                  <a:lumMod val="85000"/>
                </a:schemeClr>
              </a:solidFill>
            </a:endParaRPr>
          </a:p>
        </p:txBody>
      </p:sp>
      <p:sp>
        <p:nvSpPr>
          <p:cNvPr id="25" name="TextBox 24"/>
          <p:cNvSpPr txBox="1"/>
          <p:nvPr/>
        </p:nvSpPr>
        <p:spPr>
          <a:xfrm>
            <a:off x="904875" y="4191000"/>
            <a:ext cx="3276600" cy="646331"/>
          </a:xfrm>
          <a:prstGeom prst="rect">
            <a:avLst/>
          </a:prstGeom>
          <a:noFill/>
        </p:spPr>
        <p:txBody>
          <a:bodyPr wrap="square" rtlCol="0">
            <a:spAutoFit/>
          </a:bodyPr>
          <a:lstStyle/>
          <a:p>
            <a:pPr algn="ctr"/>
            <a:r>
              <a:rPr lang="en-US" sz="3600" dirty="0" smtClean="0"/>
              <a:t>Nature</a:t>
            </a:r>
            <a:endParaRPr lang="en-US" sz="3200" dirty="0"/>
          </a:p>
        </p:txBody>
      </p:sp>
      <p:sp>
        <p:nvSpPr>
          <p:cNvPr id="26" name="TextBox 25"/>
          <p:cNvSpPr txBox="1"/>
          <p:nvPr/>
        </p:nvSpPr>
        <p:spPr>
          <a:xfrm>
            <a:off x="4926244" y="4191000"/>
            <a:ext cx="3276600" cy="646331"/>
          </a:xfrm>
          <a:prstGeom prst="rect">
            <a:avLst/>
          </a:prstGeom>
          <a:noFill/>
        </p:spPr>
        <p:txBody>
          <a:bodyPr wrap="square" rtlCol="0">
            <a:spAutoFit/>
          </a:bodyPr>
          <a:lstStyle/>
          <a:p>
            <a:pPr algn="ctr"/>
            <a:r>
              <a:rPr lang="en-US" sz="3600" dirty="0" smtClean="0"/>
              <a:t>Science</a:t>
            </a:r>
            <a:endParaRPr lang="en-US" sz="3200" dirty="0"/>
          </a:p>
        </p:txBody>
      </p:sp>
      <p:sp>
        <p:nvSpPr>
          <p:cNvPr id="29" name="TextBox 28"/>
          <p:cNvSpPr txBox="1"/>
          <p:nvPr/>
        </p:nvSpPr>
        <p:spPr>
          <a:xfrm>
            <a:off x="4876800" y="2438400"/>
            <a:ext cx="1981200" cy="461665"/>
          </a:xfrm>
          <a:prstGeom prst="rect">
            <a:avLst/>
          </a:prstGeom>
          <a:noFill/>
        </p:spPr>
        <p:txBody>
          <a:bodyPr wrap="square" rtlCol="0">
            <a:spAutoFit/>
          </a:bodyPr>
          <a:lstStyle/>
          <a:p>
            <a:pPr algn="ctr"/>
            <a:r>
              <a:rPr lang="en-US" sz="2400" dirty="0" smtClean="0">
                <a:solidFill>
                  <a:srgbClr val="09F50F"/>
                </a:solidFill>
              </a:rPr>
              <a:t>Entertain</a:t>
            </a:r>
            <a:endParaRPr lang="en-US" sz="2400" dirty="0">
              <a:solidFill>
                <a:srgbClr val="09F50F"/>
              </a:solidFill>
            </a:endParaRPr>
          </a:p>
        </p:txBody>
      </p:sp>
    </p:spTree>
    <p:extLst>
      <p:ext uri="{BB962C8B-B14F-4D97-AF65-F5344CB8AC3E}">
        <p14:creationId xmlns:p14="http://schemas.microsoft.com/office/powerpoint/2010/main" val="4275394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9458" name="Picture 2" descr="V:\Desktop\Fall 2013\THESIS\image\t3\digram\5.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2"/>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466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8434" name="Picture 2" descr="V:\Desktop\Fall 2013\THESIS\image\t3\digram\4.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33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6386" name="Picture 2" descr="V:\Desktop\Fall 2013\THESIS\image\t3\digram\2.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33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rgbClr val="FFC000"/>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7</a:t>
            </a:r>
            <a:endParaRPr lang="en-US" sz="1900" dirty="0" smtClean="0">
              <a:solidFill>
                <a:schemeClr val="tx1">
                  <a:lumMod val="85000"/>
                </a:schemeClr>
              </a:solidFill>
            </a:endParaRPr>
          </a:p>
        </p:txBody>
      </p:sp>
      <p:pic>
        <p:nvPicPr>
          <p:cNvPr id="15362" name="Picture 2" descr="V:\Desktop\Fall 2013\THESIS\image\t3\digram\1.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768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8</a:t>
            </a:r>
            <a:endParaRPr lang="en-US" sz="1900" dirty="0" smtClean="0">
              <a:solidFill>
                <a:schemeClr val="tx1">
                  <a:lumMod val="85000"/>
                </a:schemeClr>
              </a:solidFill>
            </a:endParaRPr>
          </a:p>
        </p:txBody>
      </p:sp>
      <p:pic>
        <p:nvPicPr>
          <p:cNvPr id="3076" name="Picture 4" descr="V:\Desktop\Fall 2013\THESIS\image\t3\digram\Plan 01.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1"/>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59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169631" y="3276600"/>
            <a:ext cx="4724400" cy="457200"/>
          </a:xfrm>
        </p:spPr>
        <p:txBody>
          <a:bodyPr>
            <a:normAutofit/>
          </a:bodyPr>
          <a:lstStyle/>
          <a:p>
            <a:r>
              <a:rPr lang="en-US" sz="2000" dirty="0"/>
              <a:t>Dallas Museum of Natural History </a:t>
            </a:r>
            <a:r>
              <a:rPr lang="en-US" sz="2000" dirty="0" smtClean="0">
                <a:solidFill>
                  <a:schemeClr val="tx1">
                    <a:lumMod val="85000"/>
                  </a:schemeClr>
                </a:solidFill>
              </a:rPr>
              <a:t> </a:t>
            </a:r>
            <a:r>
              <a:rPr lang="en-US" sz="2000" dirty="0" smtClean="0">
                <a:solidFill>
                  <a:schemeClr val="tx1">
                    <a:lumMod val="85000"/>
                  </a:schemeClr>
                </a:solidFill>
              </a:rPr>
              <a:t>- 1936</a:t>
            </a:r>
            <a:endParaRPr lang="en-US" sz="2000" dirty="0">
              <a:solidFill>
                <a:schemeClr val="tx1">
                  <a:lumMod val="85000"/>
                </a:schemeClr>
              </a:solidFill>
            </a:endParaRPr>
          </a:p>
        </p:txBody>
      </p:sp>
      <p:pic>
        <p:nvPicPr>
          <p:cNvPr id="2050" name="Picture 2" descr="V:\Desktop\Fall 2013\THESIS\image\t3\centenni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86" r="-149" b="450"/>
          <a:stretch/>
        </p:blipFill>
        <p:spPr bwMode="auto">
          <a:xfrm>
            <a:off x="1" y="0"/>
            <a:ext cx="4161483"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smtClean="0">
                <a:solidFill>
                  <a:srgbClr val="FFC000"/>
                </a:solidFill>
              </a:rPr>
              <a:t>History </a:t>
            </a:r>
            <a:r>
              <a:rPr lang="en-US" sz="1900" dirty="0" smtClean="0">
                <a:solidFill>
                  <a:schemeClr val="tx1">
                    <a:lumMod val="85000"/>
                  </a:schemeClr>
                </a:solidFill>
              </a:rPr>
              <a:t>| Site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a:t>
            </a:r>
            <a:r>
              <a:rPr lang="en-US" sz="1900" dirty="0" smtClean="0">
                <a:solidFill>
                  <a:schemeClr val="tx1">
                    <a:lumMod val="85000"/>
                  </a:schemeClr>
                </a:solidFill>
              </a:rPr>
              <a:t>Education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a:solidFill>
                  <a:schemeClr val="tx1">
                    <a:lumMod val="85000"/>
                  </a:schemeClr>
                </a:solidFill>
              </a:rPr>
              <a:t>1</a:t>
            </a:r>
            <a:endParaRPr lang="en-US" sz="1900" dirty="0" smtClean="0">
              <a:solidFill>
                <a:schemeClr val="tx1">
                  <a:lumMod val="85000"/>
                </a:schemeClr>
              </a:solidFill>
            </a:endParaRPr>
          </a:p>
        </p:txBody>
      </p:sp>
    </p:spTree>
    <p:extLst>
      <p:ext uri="{BB962C8B-B14F-4D97-AF65-F5344CB8AC3E}">
        <p14:creationId xmlns:p14="http://schemas.microsoft.com/office/powerpoint/2010/main" val="249566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9</a:t>
            </a:r>
            <a:endParaRPr lang="en-US" sz="1900" dirty="0" smtClean="0">
              <a:solidFill>
                <a:schemeClr val="tx1">
                  <a:lumMod val="85000"/>
                </a:schemeClr>
              </a:solidFill>
            </a:endParaRPr>
          </a:p>
        </p:txBody>
      </p:sp>
      <p:pic>
        <p:nvPicPr>
          <p:cNvPr id="6" name="Picture 5"/>
          <p:cNvPicPr/>
          <p:nvPr/>
        </p:nvPicPr>
        <p:blipFill rotWithShape="1">
          <a:blip r:embed="rId3"/>
          <a:srcRect l="4022" t="12514" r="1498" b="6131"/>
          <a:stretch/>
        </p:blipFill>
        <p:spPr>
          <a:xfrm>
            <a:off x="0" y="-1"/>
            <a:ext cx="9149024" cy="6302375"/>
          </a:xfrm>
          <a:prstGeom prst="rect">
            <a:avLst/>
          </a:prstGeom>
        </p:spPr>
      </p:pic>
      <p:sp>
        <p:nvSpPr>
          <p:cNvPr id="24" name="Rectangle 23"/>
          <p:cNvSpPr/>
          <p:nvPr/>
        </p:nvSpPr>
        <p:spPr>
          <a:xfrm>
            <a:off x="4953000" y="2438400"/>
            <a:ext cx="1066800" cy="914400"/>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052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10</a:t>
            </a:r>
            <a:endParaRPr lang="en-US" sz="1900" dirty="0" smtClean="0">
              <a:solidFill>
                <a:schemeClr val="tx1">
                  <a:lumMod val="85000"/>
                </a:schemeClr>
              </a:solidFill>
            </a:endParaRPr>
          </a:p>
        </p:txBody>
      </p:sp>
      <p:pic>
        <p:nvPicPr>
          <p:cNvPr id="3074" name="Picture 2" descr="V:\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1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391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11</a:t>
            </a:r>
            <a:endParaRPr lang="en-US" sz="1900" dirty="0" smtClean="0">
              <a:solidFill>
                <a:schemeClr val="tx1">
                  <a:lumMod val="85000"/>
                </a:schemeClr>
              </a:solidFill>
            </a:endParaRPr>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Criteria</a:t>
            </a:r>
          </a:p>
          <a:p>
            <a:endParaRPr lang="en-US" sz="2400" dirty="0" smtClean="0">
              <a:solidFill>
                <a:srgbClr val="0070C0"/>
              </a:solidFill>
            </a:endParaRPr>
          </a:p>
          <a:p>
            <a:endParaRPr lang="en-US" sz="2400" dirty="0"/>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latin typeface="+mj-lt"/>
                <a:ea typeface="+mj-ea"/>
                <a:cs typeface="+mj-cs"/>
              </a:rPr>
              <a:t>Promote unique learning experiences using lighting scheme that remarkably distinct from typical education facilities. </a:t>
            </a:r>
            <a:endParaRPr lang="en-US" sz="2400" dirty="0" smtClean="0">
              <a:solidFill>
                <a:schemeClr val="tx1">
                  <a:lumMod val="85000"/>
                </a:schemeClr>
              </a:solidFill>
              <a:latin typeface="+mj-lt"/>
              <a:ea typeface="+mj-ea"/>
              <a:cs typeface="+mj-cs"/>
            </a:endParaRPr>
          </a:p>
          <a:p>
            <a:pPr marL="342900" indent="-342900" algn="l">
              <a:buFont typeface="Arial" panose="020B0604020202020204" pitchFamily="34" charset="0"/>
              <a:buChar char="•"/>
            </a:pPr>
            <a:r>
              <a:rPr lang="en-US" sz="2400" dirty="0" smtClean="0">
                <a:solidFill>
                  <a:schemeClr val="tx1">
                    <a:lumMod val="85000"/>
                  </a:schemeClr>
                </a:solidFill>
                <a:latin typeface="+mj-lt"/>
                <a:ea typeface="+mj-ea"/>
                <a:cs typeface="+mj-cs"/>
              </a:rPr>
              <a:t>Take advantage of the unique roof structure and create a three dimensional lighting system </a:t>
            </a:r>
            <a:endParaRPr lang="en-US" sz="2400" dirty="0" smtClean="0">
              <a:solidFill>
                <a:schemeClr val="tx1">
                  <a:lumMod val="85000"/>
                </a:schemeClr>
              </a:solidFill>
              <a:latin typeface="+mj-lt"/>
              <a:ea typeface="+mj-ea"/>
              <a:cs typeface="+mj-cs"/>
            </a:endParaRPr>
          </a:p>
          <a:p>
            <a:pPr marL="342900" indent="-342900" algn="l">
              <a:buFont typeface="Arial" panose="020B0604020202020204" pitchFamily="34" charset="0"/>
              <a:buChar char="•"/>
            </a:pPr>
            <a:r>
              <a:rPr lang="en-US" sz="2400" dirty="0">
                <a:solidFill>
                  <a:schemeClr val="tx1">
                    <a:lumMod val="85000"/>
                  </a:schemeClr>
                </a:solidFill>
                <a:latin typeface="+mj-lt"/>
                <a:ea typeface="+mj-ea"/>
                <a:cs typeface="+mj-cs"/>
              </a:rPr>
              <a:t>E</a:t>
            </a:r>
            <a:r>
              <a:rPr lang="en-US" sz="2400" dirty="0" smtClean="0">
                <a:solidFill>
                  <a:schemeClr val="tx1">
                    <a:lumMod val="85000"/>
                  </a:schemeClr>
                </a:solidFill>
                <a:latin typeface="+mj-lt"/>
                <a:ea typeface="+mj-ea"/>
                <a:cs typeface="+mj-cs"/>
              </a:rPr>
              <a:t>liminating glare to allow occupant observe skylight, mechanical and structural system. </a:t>
            </a:r>
          </a:p>
          <a:p>
            <a:pPr algn="l"/>
            <a:endParaRPr lang="en-US" sz="2400" dirty="0">
              <a:solidFill>
                <a:schemeClr val="tx1">
                  <a:lumMod val="85000"/>
                </a:schemeClr>
              </a:solidFill>
              <a:latin typeface="+mj-lt"/>
              <a:ea typeface="+mj-ea"/>
              <a:cs typeface="+mj-cs"/>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076391353"/>
              </p:ext>
            </p:extLst>
          </p:nvPr>
        </p:nvGraphicFramePr>
        <p:xfrm>
          <a:off x="1546774" y="4316954"/>
          <a:ext cx="6035040" cy="1240716"/>
        </p:xfrm>
        <a:graphic>
          <a:graphicData uri="http://schemas.openxmlformats.org/presentationml/2006/ole">
            <mc:AlternateContent xmlns:mc="http://schemas.openxmlformats.org/markup-compatibility/2006">
              <mc:Choice xmlns:v="urn:schemas-microsoft-com:vml" Requires="v">
                <p:oleObj spid="_x0000_s1055" name="Worksheet" r:id="rId4" imgW="3752816" imgH="771642" progId="Excel.Sheet.12">
                  <p:embed/>
                </p:oleObj>
              </mc:Choice>
              <mc:Fallback>
                <p:oleObj name="Worksheet" r:id="rId4" imgW="3752816" imgH="771642" progId="Excel.Sheet.12">
                  <p:embed/>
                  <p:pic>
                    <p:nvPicPr>
                      <p:cNvPr id="0" name=""/>
                      <p:cNvPicPr/>
                      <p:nvPr/>
                    </p:nvPicPr>
                    <p:blipFill>
                      <a:blip r:embed="rId5"/>
                      <a:stretch>
                        <a:fillRect/>
                      </a:stretch>
                    </p:blipFill>
                    <p:spPr>
                      <a:xfrm>
                        <a:off x="1546774" y="4316954"/>
                        <a:ext cx="6035040" cy="1240716"/>
                      </a:xfrm>
                      <a:prstGeom prst="rect">
                        <a:avLst/>
                      </a:prstGeom>
                    </p:spPr>
                  </p:pic>
                </p:oleObj>
              </mc:Fallback>
            </mc:AlternateContent>
          </a:graphicData>
        </a:graphic>
      </p:graphicFrame>
    </p:spTree>
    <p:extLst>
      <p:ext uri="{BB962C8B-B14F-4D97-AF65-F5344CB8AC3E}">
        <p14:creationId xmlns:p14="http://schemas.microsoft.com/office/powerpoint/2010/main" val="1326910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7171" name="Picture 3" descr="V:\Desktop\Fall 2013\THESIS\image\t3\d2\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12</a:t>
            </a:r>
            <a:endParaRPr lang="en-US" sz="1900" dirty="0" smtClean="0">
              <a:solidFill>
                <a:schemeClr val="tx1">
                  <a:lumMod val="85000"/>
                </a:schemeClr>
              </a:solidFill>
            </a:endParaRPr>
          </a:p>
        </p:txBody>
      </p:sp>
    </p:spTree>
    <p:extLst>
      <p:ext uri="{BB962C8B-B14F-4D97-AF65-F5344CB8AC3E}">
        <p14:creationId xmlns:p14="http://schemas.microsoft.com/office/powerpoint/2010/main" val="323397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789902"/>
            <a:ext cx="4572000" cy="45124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895600" y="4495800"/>
            <a:ext cx="3581400" cy="1524000"/>
          </a:xfrm>
          <a:prstGeom prst="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3875596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789902"/>
            <a:ext cx="4571999" cy="45124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895600" y="3352800"/>
            <a:ext cx="3581400" cy="2667000"/>
          </a:xfrm>
          <a:prstGeom prst="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1323074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9"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1404745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9"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2509069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9"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1400" y="27432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2851597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8" cy="45124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7432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2164658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Desktop\Fall 2013\THESIS\image\t3\centennial.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t="886" r="-149" b="450"/>
          <a:stretch/>
        </p:blipFill>
        <p:spPr bwMode="auto">
          <a:xfrm>
            <a:off x="1" y="0"/>
            <a:ext cx="416148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70198" y="1143000"/>
            <a:ext cx="4803604" cy="3200400"/>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7"/>
          <p:cNvSpPr>
            <a:spLocks noGrp="1"/>
          </p:cNvSpPr>
          <p:nvPr>
            <p:ph type="subTitle" idx="1"/>
          </p:nvPr>
        </p:nvSpPr>
        <p:spPr>
          <a:xfrm>
            <a:off x="2170198" y="4419600"/>
            <a:ext cx="4803604" cy="457200"/>
          </a:xfrm>
        </p:spPr>
        <p:txBody>
          <a:bodyPr>
            <a:normAutofit/>
          </a:bodyPr>
          <a:lstStyle/>
          <a:p>
            <a:r>
              <a:rPr lang="en-US" sz="2000" dirty="0" smtClean="0"/>
              <a:t>Dallas Museum of Nature and Science</a:t>
            </a:r>
            <a:r>
              <a:rPr lang="en-US" sz="2000" dirty="0" smtClean="0">
                <a:solidFill>
                  <a:schemeClr val="tx1">
                    <a:lumMod val="85000"/>
                  </a:schemeClr>
                </a:solidFill>
              </a:rPr>
              <a:t> - 2006</a:t>
            </a:r>
            <a:endParaRPr lang="en-US" sz="2000" dirty="0">
              <a:solidFill>
                <a:schemeClr val="tx1">
                  <a:lumMod val="85000"/>
                </a:schemeClr>
              </a:solidFill>
            </a:endParaRPr>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smtClean="0">
                <a:solidFill>
                  <a:srgbClr val="FFC000"/>
                </a:solidFill>
              </a:rPr>
              <a:t>History </a:t>
            </a:r>
            <a:r>
              <a:rPr lang="en-US" sz="1900" dirty="0" smtClean="0">
                <a:solidFill>
                  <a:schemeClr val="tx1">
                    <a:lumMod val="85000"/>
                  </a:schemeClr>
                </a:solidFill>
              </a:rPr>
              <a:t>| Site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a:solidFill>
                  <a:schemeClr val="tx1">
                    <a:lumMod val="85000"/>
                  </a:schemeClr>
                </a:solidFill>
              </a:rPr>
              <a:t>1</a:t>
            </a:r>
            <a:endParaRPr lang="en-US" sz="1900" dirty="0" smtClean="0">
              <a:solidFill>
                <a:schemeClr val="tx1">
                  <a:lumMod val="85000"/>
                </a:schemeClr>
              </a:solidFill>
            </a:endParaRPr>
          </a:p>
        </p:txBody>
      </p:sp>
    </p:spTree>
    <p:extLst>
      <p:ext uri="{BB962C8B-B14F-4D97-AF65-F5344CB8AC3E}">
        <p14:creationId xmlns:p14="http://schemas.microsoft.com/office/powerpoint/2010/main" val="3634746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8" cy="4512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8194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1476811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62200" y="1789902"/>
            <a:ext cx="4571997" cy="4512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8194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2779099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Desktop\Fall 2013\THESIS\image\t3\DSC01644 Backlit stalactites.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527" r="20029" b="8001"/>
          <a:stretch/>
        </p:blipFill>
        <p:spPr bwMode="auto">
          <a:xfrm>
            <a:off x="21404"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62200" y="1789902"/>
            <a:ext cx="4571997" cy="4512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819400"/>
            <a:ext cx="2035996" cy="384721"/>
          </a:xfrm>
          <a:prstGeom prst="rect">
            <a:avLst/>
          </a:prstGeom>
          <a:noFill/>
        </p:spPr>
        <p:txBody>
          <a:bodyPr wrap="square" rtlCol="0">
            <a:spAutoFit/>
          </a:bodyPr>
          <a:lstStyle/>
          <a:p>
            <a:pPr algn="ctr"/>
            <a:r>
              <a:rPr lang="en-US" sz="1900" dirty="0" smtClean="0">
                <a:solidFill>
                  <a:schemeClr val="tx1">
                    <a:lumMod val="85000"/>
                  </a:schemeClr>
                </a:solidFill>
                <a:latin typeface="+mj-lt"/>
                <a:ea typeface="+mj-ea"/>
                <a:cs typeface="+mj-cs"/>
              </a:rPr>
              <a:t>Stalactite</a:t>
            </a:r>
            <a:endParaRPr lang="en-US" sz="1900" dirty="0">
              <a:solidFill>
                <a:schemeClr val="tx1">
                  <a:lumMod val="85000"/>
                </a:schemeClr>
              </a:solidFill>
              <a:latin typeface="+mj-lt"/>
              <a:ea typeface="+mj-ea"/>
              <a:cs typeface="+mj-cs"/>
            </a:endParaRPr>
          </a:p>
        </p:txBody>
      </p:sp>
      <p:pic>
        <p:nvPicPr>
          <p:cNvPr id="8196" name="Picture 4" descr="V:\Desktop\Fall 2013\THESIS\image\t3\cave plants.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94106" y="0"/>
            <a:ext cx="3649894" cy="24465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91400" y="2819400"/>
            <a:ext cx="1443947" cy="384721"/>
          </a:xfrm>
          <a:prstGeom prst="rect">
            <a:avLst/>
          </a:prstGeom>
          <a:noFill/>
        </p:spPr>
        <p:txBody>
          <a:bodyPr wrap="square" rtlCol="0">
            <a:spAutoFit/>
          </a:bodyPr>
          <a:lstStyle/>
          <a:p>
            <a:r>
              <a:rPr lang="en-US" sz="1900" dirty="0">
                <a:solidFill>
                  <a:schemeClr val="tx1">
                    <a:lumMod val="85000"/>
                  </a:schemeClr>
                </a:solidFill>
                <a:latin typeface="+mj-lt"/>
                <a:ea typeface="+mj-ea"/>
                <a:cs typeface="+mj-cs"/>
              </a:rPr>
              <a:t>Cave Plants</a:t>
            </a:r>
          </a:p>
        </p:txBody>
      </p:sp>
      <p:pic>
        <p:nvPicPr>
          <p:cNvPr id="7170" name="Picture 2" descr="C:\Users\yil5167\Desktop\6166522-illuminated-decorative-green-optic-fibers-under-black-backgroun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18" y="0"/>
            <a:ext cx="3665271" cy="244656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yil5167\Desktop\1_14_8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yil5167\Desktop\linear-recessed-led-ceiling-luminaires-modular-lighting-systems-7010-292394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6" y="4016368"/>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yil5167\Desktop\L4_FLC230EE_F.jpg"/>
          <p:cNvPicPr>
            <a:picLocks noChangeAspect="1" noChangeArrowheads="1"/>
          </p:cNvPicPr>
          <p:nvPr/>
        </p:nvPicPr>
        <p:blipFill rotWithShape="1">
          <a:blip r:embed="rId11">
            <a:extLst>
              <a:ext uri="{28A0092B-C50C-407E-A947-70E740481C1C}">
                <a14:useLocalDpi xmlns:a14="http://schemas.microsoft.com/office/drawing/2010/main" val="0"/>
              </a:ext>
            </a:extLst>
          </a:blip>
          <a:srcRect l="23868" t="21019" r="24428" b="19260"/>
          <a:stretch/>
        </p:blipFill>
        <p:spPr bwMode="auto">
          <a:xfrm>
            <a:off x="6941903" y="4464465"/>
            <a:ext cx="2202097" cy="183790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13</a:t>
            </a:r>
            <a:endParaRPr lang="en-US" sz="1900" dirty="0" smtClean="0">
              <a:solidFill>
                <a:schemeClr val="tx1">
                  <a:lumMod val="85000"/>
                </a:schemeClr>
              </a:solidFill>
            </a:endParaRPr>
          </a:p>
        </p:txBody>
      </p:sp>
    </p:spTree>
    <p:extLst>
      <p:ext uri="{BB962C8B-B14F-4D97-AF65-F5344CB8AC3E}">
        <p14:creationId xmlns:p14="http://schemas.microsoft.com/office/powerpoint/2010/main" val="258099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6146" name="Picture 2" descr="V:\Desktop\Fall 2013\THESIS\image\t3\digram\Plan 03.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7706" y="-1"/>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14</a:t>
            </a:r>
            <a:endParaRPr lang="en-US" sz="1900" dirty="0" smtClean="0">
              <a:solidFill>
                <a:schemeClr val="tx1">
                  <a:lumMod val="85000"/>
                </a:schemeClr>
              </a:solidFill>
            </a:endParaRPr>
          </a:p>
        </p:txBody>
      </p:sp>
    </p:spTree>
    <p:extLst>
      <p:ext uri="{BB962C8B-B14F-4D97-AF65-F5344CB8AC3E}">
        <p14:creationId xmlns:p14="http://schemas.microsoft.com/office/powerpoint/2010/main" val="709880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4" name="Picture 2" descr="V:\Desktop\Fall 2013\THESIS\image\t3\theater.jpg"/>
          <p:cNvPicPr>
            <a:picLocks noChangeAspect="1" noChangeArrowheads="1"/>
          </p:cNvPicPr>
          <p:nvPr/>
        </p:nvPicPr>
        <p:blipFill rotWithShape="1">
          <a:blip r:embed="rId3">
            <a:extLst>
              <a:ext uri="{28A0092B-C50C-407E-A947-70E740481C1C}">
                <a14:useLocalDpi xmlns:a14="http://schemas.microsoft.com/office/drawing/2010/main" val="0"/>
              </a:ext>
            </a:extLst>
          </a:blip>
          <a:srcRect t="8008"/>
          <a:stretch/>
        </p:blipFill>
        <p:spPr bwMode="auto">
          <a:xfrm>
            <a:off x="-8545" y="0"/>
            <a:ext cx="9144837" cy="63023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15</a:t>
            </a:r>
            <a:endParaRPr lang="en-US" sz="1900" dirty="0" smtClean="0">
              <a:solidFill>
                <a:schemeClr val="tx1">
                  <a:lumMod val="85000"/>
                </a:schemeClr>
              </a:solidFill>
            </a:endParaRPr>
          </a:p>
        </p:txBody>
      </p:sp>
    </p:spTree>
    <p:extLst>
      <p:ext uri="{BB962C8B-B14F-4D97-AF65-F5344CB8AC3E}">
        <p14:creationId xmlns:p14="http://schemas.microsoft.com/office/powerpoint/2010/main" val="32517277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Criteria</a:t>
            </a:r>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rPr>
              <a:t>Design a scheme that celebrates the highest standard of modern technology</a:t>
            </a:r>
            <a:endParaRPr lang="en-US" sz="2400" dirty="0">
              <a:solidFill>
                <a:schemeClr val="tx1">
                  <a:lumMod val="85000"/>
                </a:schemeClr>
              </a:solidFill>
            </a:endParaRPr>
          </a:p>
          <a:p>
            <a:pPr marL="342900" indent="-342900" algn="l">
              <a:buFont typeface="Arial" panose="020B0604020202020204" pitchFamily="34" charset="0"/>
              <a:buChar char="•"/>
            </a:pPr>
            <a:r>
              <a:rPr lang="en-US" sz="2400" dirty="0">
                <a:solidFill>
                  <a:schemeClr val="tx1">
                    <a:lumMod val="85000"/>
                  </a:schemeClr>
                </a:solidFill>
              </a:rPr>
              <a:t>Create a smart lighting control system that corporates with occupancy sensor to provide navigation though light level change</a:t>
            </a:r>
          </a:p>
          <a:p>
            <a:pPr marL="342900" indent="-342900" algn="l">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368330"/>
              </p:ext>
            </p:extLst>
          </p:nvPr>
        </p:nvGraphicFramePr>
        <p:xfrm>
          <a:off x="1554480" y="4327712"/>
          <a:ext cx="6035040" cy="1301976"/>
        </p:xfrm>
        <a:graphic>
          <a:graphicData uri="http://schemas.openxmlformats.org/presentationml/2006/ole">
            <mc:AlternateContent xmlns:mc="http://schemas.openxmlformats.org/markup-compatibility/2006">
              <mc:Choice xmlns:v="urn:schemas-microsoft-com:vml" Requires="v">
                <p:oleObj spid="_x0000_s2081" name="Worksheet" r:id="rId4" imgW="3752816" imgH="809738" progId="Excel.Sheet.12">
                  <p:embed/>
                </p:oleObj>
              </mc:Choice>
              <mc:Fallback>
                <p:oleObj name="Worksheet" r:id="rId4" imgW="3752816" imgH="809738" progId="Excel.Sheet.12">
                  <p:embed/>
                  <p:pic>
                    <p:nvPicPr>
                      <p:cNvPr id="0" name=""/>
                      <p:cNvPicPr/>
                      <p:nvPr/>
                    </p:nvPicPr>
                    <p:blipFill>
                      <a:blip r:embed="rId5"/>
                      <a:stretch>
                        <a:fillRect/>
                      </a:stretch>
                    </p:blipFill>
                    <p:spPr>
                      <a:xfrm>
                        <a:off x="1554480" y="4327712"/>
                        <a:ext cx="6035040" cy="1301976"/>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16</a:t>
            </a:r>
            <a:endParaRPr lang="en-US" sz="1900" dirty="0" smtClean="0">
              <a:solidFill>
                <a:schemeClr val="tx1">
                  <a:lumMod val="85000"/>
                </a:schemeClr>
              </a:solidFill>
            </a:endParaRPr>
          </a:p>
        </p:txBody>
      </p:sp>
    </p:spTree>
    <p:extLst>
      <p:ext uri="{BB962C8B-B14F-4D97-AF65-F5344CB8AC3E}">
        <p14:creationId xmlns:p14="http://schemas.microsoft.com/office/powerpoint/2010/main" val="2525386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17</a:t>
            </a:r>
            <a:endParaRPr lang="en-US" sz="1900" dirty="0" smtClean="0">
              <a:solidFill>
                <a:schemeClr val="tx1">
                  <a:lumMod val="85000"/>
                </a:schemeClr>
              </a:solidFill>
            </a:endParaRPr>
          </a:p>
        </p:txBody>
      </p:sp>
      <p:pic>
        <p:nvPicPr>
          <p:cNvPr id="8200" name="Picture 8" descr="C:\Users\yil5167\Desktop\Dsp_ch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022313"/>
            <a:ext cx="3429000" cy="228006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thumbs.dreamstime.com/z/electronic-devices-225522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65"/>
          <a:stretch/>
        </p:blipFill>
        <p:spPr bwMode="auto">
          <a:xfrm>
            <a:off x="-7705" y="-23648"/>
            <a:ext cx="3360506" cy="326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61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17</a:t>
            </a:r>
            <a:endParaRPr lang="en-US" sz="1900" dirty="0" smtClean="0">
              <a:solidFill>
                <a:schemeClr val="tx1">
                  <a:lumMod val="85000"/>
                </a:schemeClr>
              </a:solidFill>
            </a:endParaRPr>
          </a:p>
        </p:txBody>
      </p:sp>
      <p:pic>
        <p:nvPicPr>
          <p:cNvPr id="8200" name="Picture 8" descr="C:\Users\yil5167\Desktop\Dsp_chip.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9000"/>
                    </a14:imgEffect>
                  </a14:imgLayer>
                </a14:imgProps>
              </a:ext>
              <a:ext uri="{28A0092B-C50C-407E-A947-70E740481C1C}">
                <a14:useLocalDpi xmlns:a14="http://schemas.microsoft.com/office/drawing/2010/main" val="0"/>
              </a:ext>
            </a:extLst>
          </a:blip>
          <a:srcRect/>
          <a:stretch>
            <a:fillRect/>
          </a:stretch>
        </p:blipFill>
        <p:spPr bwMode="auto">
          <a:xfrm>
            <a:off x="5715000" y="4022313"/>
            <a:ext cx="3429000" cy="228006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thumbs.dreamstime.com/z/electronic-devices-2255222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9265"/>
          <a:stretch/>
        </p:blipFill>
        <p:spPr bwMode="auto">
          <a:xfrm>
            <a:off x="-7705" y="-23648"/>
            <a:ext cx="3360506" cy="32615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X:\THESIS\image\t3\theater\chip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100" y="665913"/>
            <a:ext cx="4495800" cy="514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307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6" name="Picture 4" descr="X:\THESIS\image\t3\theater\3D View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 y="304800"/>
            <a:ext cx="9144000" cy="572934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18</a:t>
            </a:r>
            <a:endParaRPr lang="en-US" sz="1900" dirty="0" smtClean="0">
              <a:solidFill>
                <a:schemeClr val="tx1">
                  <a:lumMod val="85000"/>
                </a:schemeClr>
              </a:solidFill>
            </a:endParaRPr>
          </a:p>
        </p:txBody>
      </p:sp>
    </p:spTree>
    <p:extLst>
      <p:ext uri="{BB962C8B-B14F-4D97-AF65-F5344CB8AC3E}">
        <p14:creationId xmlns:p14="http://schemas.microsoft.com/office/powerpoint/2010/main" val="1504053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ttp://www.selux.us/typo3temp/pics/3e0df4219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83876"/>
            <a:ext cx="2943225" cy="22764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8196" name="Picture 4" descr="X:\THESIS\image\t3\theater\3D View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 y="304800"/>
            <a:ext cx="9144000" cy="572934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18</a:t>
            </a:r>
            <a:endParaRPr lang="en-US" sz="1900" dirty="0" smtClean="0">
              <a:solidFill>
                <a:schemeClr val="tx1">
                  <a:lumMod val="85000"/>
                </a:schemeClr>
              </a:solidFill>
            </a:endParaRPr>
          </a:p>
        </p:txBody>
      </p:sp>
      <p:pic>
        <p:nvPicPr>
          <p:cNvPr id="41986" name="Picture 2" descr="http://www.insightlighting.com/images/products/medley_c_whit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575" b="15647"/>
          <a:stretch/>
        </p:blipFill>
        <p:spPr bwMode="auto">
          <a:xfrm>
            <a:off x="1066800" y="2743200"/>
            <a:ext cx="2835127" cy="155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69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Desktop\Fall 2013\THESIS\image\t3\centennial.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 t="886" r="-149" b="450"/>
          <a:stretch/>
        </p:blipFill>
        <p:spPr bwMode="auto">
          <a:xfrm>
            <a:off x="1" y="0"/>
            <a:ext cx="416148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2170198" y="1143000"/>
            <a:ext cx="480360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41898" y="22860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7"/>
          <p:cNvSpPr>
            <a:spLocks noGrp="1"/>
          </p:cNvSpPr>
          <p:nvPr>
            <p:ph type="subTitle" idx="1"/>
          </p:nvPr>
        </p:nvSpPr>
        <p:spPr>
          <a:xfrm>
            <a:off x="4341898" y="5562600"/>
            <a:ext cx="4803604" cy="457200"/>
          </a:xfrm>
        </p:spPr>
        <p:txBody>
          <a:bodyPr>
            <a:normAutofit/>
          </a:bodyPr>
          <a:lstStyle/>
          <a:p>
            <a:r>
              <a:rPr lang="en-US" sz="2000" dirty="0" smtClean="0"/>
              <a:t>Perot Museum of Nature and Science</a:t>
            </a:r>
            <a:r>
              <a:rPr lang="en-US" sz="2000" dirty="0" smtClean="0">
                <a:solidFill>
                  <a:schemeClr val="tx1">
                    <a:lumMod val="85000"/>
                  </a:schemeClr>
                </a:solidFill>
              </a:rPr>
              <a:t> - 2012</a:t>
            </a:r>
            <a:endParaRPr lang="en-US" sz="2000" dirty="0">
              <a:solidFill>
                <a:schemeClr val="tx1">
                  <a:lumMod val="85000"/>
                </a:schemeClr>
              </a:solidFill>
            </a:endParaRPr>
          </a:p>
        </p:txBody>
      </p:sp>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smtClean="0">
                <a:solidFill>
                  <a:srgbClr val="FFC000"/>
                </a:solidFill>
              </a:rPr>
              <a:t>History </a:t>
            </a:r>
            <a:r>
              <a:rPr lang="en-US" sz="1900" dirty="0" smtClean="0">
                <a:solidFill>
                  <a:schemeClr val="tx1">
                    <a:lumMod val="85000"/>
                  </a:schemeClr>
                </a:solidFill>
              </a:rPr>
              <a:t>| Site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a:solidFill>
                  <a:schemeClr val="tx1">
                    <a:lumMod val="85000"/>
                  </a:schemeClr>
                </a:solidFill>
              </a:rPr>
              <a:t>1</a:t>
            </a:r>
            <a:endParaRPr lang="en-US" sz="1900" dirty="0" smtClean="0">
              <a:solidFill>
                <a:schemeClr val="tx1">
                  <a:lumMod val="85000"/>
                </a:schemeClr>
              </a:solidFill>
            </a:endParaRPr>
          </a:p>
        </p:txBody>
      </p:sp>
    </p:spTree>
    <p:extLst>
      <p:ext uri="{BB962C8B-B14F-4D97-AF65-F5344CB8AC3E}">
        <p14:creationId xmlns:p14="http://schemas.microsoft.com/office/powerpoint/2010/main" val="2037142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0482" name="Picture 2" descr="C:\Users\yil5167\Desktop\111219_Escalator%20Tube%20Glass%204-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68" y="457200"/>
            <a:ext cx="4150895" cy="5534526"/>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http://www.3d-wall-panels.com/wp-content/gallery/raw-mdf-wall-panels/wave-panels-3114.jpg"/>
          <p:cNvPicPr>
            <a:picLocks noChangeAspect="1" noChangeArrowheads="1"/>
          </p:cNvPicPr>
          <p:nvPr/>
        </p:nvPicPr>
        <p:blipFill rotWithShape="1">
          <a:blip r:embed="rId4">
            <a:extLst>
              <a:ext uri="{28A0092B-C50C-407E-A947-70E740481C1C}">
                <a14:useLocalDpi xmlns:a14="http://schemas.microsoft.com/office/drawing/2010/main" val="0"/>
              </a:ext>
            </a:extLst>
          </a:blip>
          <a:srcRect l="15146" t="5967" r="10814" b="26343"/>
          <a:stretch/>
        </p:blipFill>
        <p:spPr bwMode="auto">
          <a:xfrm rot="16200000">
            <a:off x="4686880" y="1674393"/>
            <a:ext cx="4521290" cy="310013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19</a:t>
            </a:r>
            <a:endParaRPr lang="en-US" sz="1900" dirty="0" smtClean="0">
              <a:solidFill>
                <a:schemeClr val="tx1">
                  <a:lumMod val="85000"/>
                </a:schemeClr>
              </a:solidFill>
            </a:endParaRPr>
          </a:p>
        </p:txBody>
      </p:sp>
    </p:spTree>
    <p:extLst>
      <p:ext uri="{BB962C8B-B14F-4D97-AF65-F5344CB8AC3E}">
        <p14:creationId xmlns:p14="http://schemas.microsoft.com/office/powerpoint/2010/main" val="24535626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0483" name="Picture 3" descr="C:\Users\yil5167\Desktop\Artwood-Slot-Acoustic-Pa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87325" y="1689675"/>
            <a:ext cx="4373396" cy="328004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X:\THESIS\image\t3\theater\architectu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557103" cy="437339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20</a:t>
            </a:r>
            <a:endParaRPr lang="en-US" sz="1900" dirty="0" smtClean="0">
              <a:solidFill>
                <a:schemeClr val="tx1">
                  <a:lumMod val="85000"/>
                </a:schemeClr>
              </a:solidFill>
            </a:endParaRPr>
          </a:p>
        </p:txBody>
      </p:sp>
    </p:spTree>
    <p:extLst>
      <p:ext uri="{BB962C8B-B14F-4D97-AF65-F5344CB8AC3E}">
        <p14:creationId xmlns:p14="http://schemas.microsoft.com/office/powerpoint/2010/main" val="1942573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0483" name="Picture 3" descr="C:\Users\yil5167\Desktop\Artwood-Slot-Acoustic-Pa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87325" y="1689675"/>
            <a:ext cx="4373396" cy="328004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X:\THESIS\image\t3\theater\architectu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557103" cy="4373396"/>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X:\THESIS\image\t3\theater\concre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497540" y="786718"/>
            <a:ext cx="4503420" cy="507889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20</a:t>
            </a:r>
            <a:endParaRPr lang="en-US" sz="1900" dirty="0" smtClean="0">
              <a:solidFill>
                <a:schemeClr val="tx1">
                  <a:lumMod val="85000"/>
                </a:schemeClr>
              </a:solidFill>
            </a:endParaRPr>
          </a:p>
        </p:txBody>
      </p:sp>
    </p:spTree>
    <p:extLst>
      <p:ext uri="{BB962C8B-B14F-4D97-AF65-F5344CB8AC3E}">
        <p14:creationId xmlns:p14="http://schemas.microsoft.com/office/powerpoint/2010/main" val="190845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4578" name="Picture 2" descr="X:\THESIS\image\t3\theater\concrete2.png"/>
          <p:cNvPicPr>
            <a:picLocks noChangeAspect="1" noChangeArrowheads="1"/>
          </p:cNvPicPr>
          <p:nvPr/>
        </p:nvPicPr>
        <p:blipFill rotWithShape="1">
          <a:blip r:embed="rId3">
            <a:extLst>
              <a:ext uri="{28A0092B-C50C-407E-A947-70E740481C1C}">
                <a14:useLocalDpi xmlns:a14="http://schemas.microsoft.com/office/drawing/2010/main" val="0"/>
              </a:ext>
            </a:extLst>
          </a:blip>
          <a:srcRect l="1319" t="2513" r="1525" b="3108"/>
          <a:stretch/>
        </p:blipFill>
        <p:spPr bwMode="auto">
          <a:xfrm>
            <a:off x="0" y="381000"/>
            <a:ext cx="9144000" cy="560920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21</a:t>
            </a:r>
            <a:endParaRPr lang="en-US" sz="1900" dirty="0" smtClean="0">
              <a:solidFill>
                <a:schemeClr val="tx1">
                  <a:lumMod val="85000"/>
                </a:schemeClr>
              </a:solidFill>
            </a:endParaRPr>
          </a:p>
        </p:txBody>
      </p:sp>
    </p:spTree>
    <p:extLst>
      <p:ext uri="{BB962C8B-B14F-4D97-AF65-F5344CB8AC3E}">
        <p14:creationId xmlns:p14="http://schemas.microsoft.com/office/powerpoint/2010/main" val="1244243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4578" name="Picture 2" descr="X:\THESIS\image\t3\theater\concrete2.png"/>
          <p:cNvPicPr>
            <a:picLocks noChangeAspect="1" noChangeArrowheads="1"/>
          </p:cNvPicPr>
          <p:nvPr/>
        </p:nvPicPr>
        <p:blipFill rotWithShape="1">
          <a:blip r:embed="rId3">
            <a:extLst>
              <a:ext uri="{28A0092B-C50C-407E-A947-70E740481C1C}">
                <a14:useLocalDpi xmlns:a14="http://schemas.microsoft.com/office/drawing/2010/main" val="0"/>
              </a:ext>
            </a:extLst>
          </a:blip>
          <a:srcRect l="1319" t="2513" r="1525" b="3108"/>
          <a:stretch/>
        </p:blipFill>
        <p:spPr bwMode="auto">
          <a:xfrm>
            <a:off x="0" y="381000"/>
            <a:ext cx="9144000" cy="560920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21</a:t>
            </a:r>
            <a:endParaRPr lang="en-US" sz="1900" dirty="0" smtClean="0">
              <a:solidFill>
                <a:schemeClr val="tx1">
                  <a:lumMod val="85000"/>
                </a:schemeClr>
              </a:solidFill>
            </a:endParaRPr>
          </a:p>
        </p:txBody>
      </p:sp>
      <p:pic>
        <p:nvPicPr>
          <p:cNvPr id="11" name="Picture 2" descr="http://www.insightlighting.com/images/products/medley_c_whit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75" b="15647"/>
          <a:stretch/>
        </p:blipFill>
        <p:spPr bwMode="auto">
          <a:xfrm>
            <a:off x="1066800" y="2743200"/>
            <a:ext cx="2835127" cy="155782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preview.turbosquid.com/Preview/Content_2010_03_03__17_19_14/recessed%20light%20wallwasher%201.jpg5ee22a16-c30f-4fb8-b66d-a35972bca3e0Larg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81000"/>
            <a:ext cx="2149475" cy="214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879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5602" name="Picture 2" descr="X:\THESIS\image\t3\theater\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 y="609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22</a:t>
            </a:r>
            <a:endParaRPr lang="en-US" sz="1900" dirty="0" smtClean="0">
              <a:solidFill>
                <a:schemeClr val="tx1">
                  <a:lumMod val="85000"/>
                </a:schemeClr>
              </a:solidFill>
            </a:endParaRPr>
          </a:p>
        </p:txBody>
      </p:sp>
    </p:spTree>
    <p:extLst>
      <p:ext uri="{BB962C8B-B14F-4D97-AF65-F5344CB8AC3E}">
        <p14:creationId xmlns:p14="http://schemas.microsoft.com/office/powerpoint/2010/main" val="2453562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descr="X:\THESIS\image\t3\theater\theater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572739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23</a:t>
            </a:r>
            <a:endParaRPr lang="en-US" sz="1900" dirty="0" smtClean="0">
              <a:solidFill>
                <a:schemeClr val="tx1">
                  <a:lumMod val="85000"/>
                </a:schemeClr>
              </a:solidFill>
            </a:endParaRPr>
          </a:p>
        </p:txBody>
      </p:sp>
    </p:spTree>
    <p:extLst>
      <p:ext uri="{BB962C8B-B14F-4D97-AF65-F5344CB8AC3E}">
        <p14:creationId xmlns:p14="http://schemas.microsoft.com/office/powerpoint/2010/main" val="7445826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04800"/>
            <a:ext cx="9144000" cy="572739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23</a:t>
            </a:r>
            <a:endParaRPr lang="en-US" sz="1900" dirty="0" smtClean="0">
              <a:solidFill>
                <a:schemeClr val="tx1">
                  <a:lumMod val="85000"/>
                </a:schemeClr>
              </a:solidFill>
            </a:endParaRPr>
          </a:p>
        </p:txBody>
      </p:sp>
    </p:spTree>
    <p:extLst>
      <p:ext uri="{BB962C8B-B14F-4D97-AF65-F5344CB8AC3E}">
        <p14:creationId xmlns:p14="http://schemas.microsoft.com/office/powerpoint/2010/main" val="26093875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04800"/>
            <a:ext cx="9144000" cy="572739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rgbClr val="FFC000"/>
                </a:solidFill>
              </a:rPr>
              <a:t>Theater</a:t>
            </a:r>
            <a:r>
              <a:rPr lang="en-US" sz="1900" dirty="0" smtClean="0">
                <a:solidFill>
                  <a:schemeClr val="tx1">
                    <a:lumMod val="85000"/>
                  </a:schemeClr>
                </a:solidFill>
              </a:rPr>
              <a:t>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23</a:t>
            </a:r>
            <a:endParaRPr lang="en-US" sz="1900" dirty="0" smtClean="0">
              <a:solidFill>
                <a:schemeClr val="tx1">
                  <a:lumMod val="85000"/>
                </a:schemeClr>
              </a:solidFill>
            </a:endParaRPr>
          </a:p>
        </p:txBody>
      </p:sp>
      <p:pic>
        <p:nvPicPr>
          <p:cNvPr id="6" name="Picture 2" descr="http://www.insightlighting.com/images/products/medley_c_whit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75" b="15647"/>
          <a:stretch/>
        </p:blipFill>
        <p:spPr bwMode="auto">
          <a:xfrm>
            <a:off x="1066800" y="2743200"/>
            <a:ext cx="2835127" cy="1557828"/>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http://img.homedit.com/2009/09/salvinistile-marmo-light-star-2.jpg"/>
          <p:cNvPicPr>
            <a:picLocks noChangeAspect="1" noChangeArrowheads="1"/>
          </p:cNvPicPr>
          <p:nvPr/>
        </p:nvPicPr>
        <p:blipFill rotWithShape="1">
          <a:blip r:embed="rId5">
            <a:extLst>
              <a:ext uri="{28A0092B-C50C-407E-A947-70E740481C1C}">
                <a14:useLocalDpi xmlns:a14="http://schemas.microsoft.com/office/drawing/2010/main" val="0"/>
              </a:ext>
            </a:extLst>
          </a:blip>
          <a:srcRect l="13414" b="10604"/>
          <a:stretch/>
        </p:blipFill>
        <p:spPr bwMode="auto">
          <a:xfrm>
            <a:off x="5983704" y="1821279"/>
            <a:ext cx="3160295" cy="340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203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0" y="0"/>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24</a:t>
            </a:r>
            <a:endParaRPr lang="en-US" sz="1900" dirty="0" smtClean="0">
              <a:solidFill>
                <a:schemeClr val="tx1">
                  <a:lumMod val="85000"/>
                </a:schemeClr>
              </a:solidFill>
            </a:endParaRPr>
          </a:p>
        </p:txBody>
      </p:sp>
    </p:spTree>
    <p:extLst>
      <p:ext uri="{BB962C8B-B14F-4D97-AF65-F5344CB8AC3E}">
        <p14:creationId xmlns:p14="http://schemas.microsoft.com/office/powerpoint/2010/main" val="4071382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22392261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V:\Desktop\Fall 2013\THESIS\image\06_MNS_Perot%20Museum%20MA%203271_I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46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25</a:t>
            </a:r>
            <a:endParaRPr lang="en-US" sz="1900" dirty="0" smtClean="0">
              <a:solidFill>
                <a:schemeClr val="tx1">
                  <a:lumMod val="85000"/>
                </a:schemeClr>
              </a:solidFill>
            </a:endParaRPr>
          </a:p>
        </p:txBody>
      </p:sp>
    </p:spTree>
    <p:extLst>
      <p:ext uri="{BB962C8B-B14F-4D97-AF65-F5344CB8AC3E}">
        <p14:creationId xmlns:p14="http://schemas.microsoft.com/office/powerpoint/2010/main" val="33171638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V:\Desktop\Fall 2013\THESIS\image\06_MNS_Perot%20Museum%20MA%203271_I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46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25</a:t>
            </a:r>
            <a:endParaRPr lang="en-US" sz="1900" dirty="0" smtClean="0">
              <a:solidFill>
                <a:schemeClr val="tx1">
                  <a:lumMod val="85000"/>
                </a:schemeClr>
              </a:solidFill>
            </a:endParaRPr>
          </a:p>
        </p:txBody>
      </p:sp>
      <p:pic>
        <p:nvPicPr>
          <p:cNvPr id="6" name="Picture 2" descr="X:\THESIS\image\t3\lobby\tex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191" y="131466"/>
            <a:ext cx="4559809"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2986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Criteria</a:t>
            </a:r>
          </a:p>
          <a:p>
            <a:pPr algn="l"/>
            <a:endParaRPr lang="en-US" sz="2400" dirty="0">
              <a:solidFill>
                <a:schemeClr val="tx1">
                  <a:lumMod val="85000"/>
                </a:schemeClr>
              </a:solidFill>
            </a:endParaRPr>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rPr>
              <a:t>Fluent </a:t>
            </a:r>
            <a:r>
              <a:rPr lang="en-US" sz="2400" dirty="0" smtClean="0">
                <a:solidFill>
                  <a:schemeClr val="tx1">
                    <a:lumMod val="85000"/>
                  </a:schemeClr>
                </a:solidFill>
              </a:rPr>
              <a:t>light that naturally navigate visitor through a journey</a:t>
            </a:r>
          </a:p>
          <a:p>
            <a:pPr marL="342900" indent="-342900" algn="l">
              <a:buFont typeface="Arial" panose="020B0604020202020204" pitchFamily="34" charset="0"/>
              <a:buChar char="•"/>
            </a:pPr>
            <a:r>
              <a:rPr lang="en-US" sz="2400" dirty="0" smtClean="0">
                <a:solidFill>
                  <a:schemeClr val="tx1">
                    <a:lumMod val="85000"/>
                  </a:schemeClr>
                </a:solidFill>
              </a:rPr>
              <a:t>Highlight the intersection of landscape and interior space by using different light colors</a:t>
            </a:r>
          </a:p>
          <a:p>
            <a:pPr marL="342900" indent="-342900" algn="l">
              <a:buFont typeface="Arial" panose="020B0604020202020204" pitchFamily="34" charset="0"/>
              <a:buChar char="•"/>
            </a:pPr>
            <a:r>
              <a:rPr lang="en-US" sz="2400" dirty="0" smtClean="0">
                <a:solidFill>
                  <a:schemeClr val="tx1">
                    <a:lumMod val="85000"/>
                  </a:schemeClr>
                </a:solidFill>
              </a:rPr>
              <a:t>Create a visual interest can be observed from outside</a:t>
            </a:r>
          </a:p>
          <a:p>
            <a:pPr marL="342900" indent="-342900" algn="l">
              <a:buFont typeface="Arial" panose="020B0604020202020204" pitchFamily="34" charset="0"/>
              <a:buChar char="•"/>
            </a:pPr>
            <a:r>
              <a:rPr lang="en-US" sz="2400" dirty="0" smtClean="0">
                <a:solidFill>
                  <a:schemeClr val="tx1">
                    <a:lumMod val="85000"/>
                  </a:schemeClr>
                </a:solidFill>
              </a:rPr>
              <a:t>Maximize the benefit of daylight from curtain walls</a:t>
            </a:r>
            <a:endParaRPr lang="en-US" sz="2400" dirty="0" smtClean="0">
              <a:solidFill>
                <a:schemeClr val="tx1">
                  <a:lumMod val="85000"/>
                </a:schemeClr>
              </a:solidFill>
            </a:endParaRPr>
          </a:p>
          <a:p>
            <a:pPr marL="342900" indent="-342900" algn="l">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015593310"/>
              </p:ext>
            </p:extLst>
          </p:nvPr>
        </p:nvGraphicFramePr>
        <p:xfrm>
          <a:off x="1554480" y="4343400"/>
          <a:ext cx="6035040" cy="1301976"/>
        </p:xfrm>
        <a:graphic>
          <a:graphicData uri="http://schemas.openxmlformats.org/presentationml/2006/ole">
            <mc:AlternateContent xmlns:mc="http://schemas.openxmlformats.org/markup-compatibility/2006">
              <mc:Choice xmlns:v="urn:schemas-microsoft-com:vml" Requires="v">
                <p:oleObj spid="_x0000_s3102" name="Worksheet" r:id="rId4" imgW="3752816" imgH="809738" progId="Excel.Sheet.12">
                  <p:embed/>
                </p:oleObj>
              </mc:Choice>
              <mc:Fallback>
                <p:oleObj name="Worksheet" r:id="rId4" imgW="3752816" imgH="809738" progId="Excel.Sheet.12">
                  <p:embed/>
                  <p:pic>
                    <p:nvPicPr>
                      <p:cNvPr id="0" name=""/>
                      <p:cNvPicPr/>
                      <p:nvPr/>
                    </p:nvPicPr>
                    <p:blipFill>
                      <a:blip r:embed="rId5"/>
                      <a:stretch>
                        <a:fillRect/>
                      </a:stretch>
                    </p:blipFill>
                    <p:spPr>
                      <a:xfrm>
                        <a:off x="1554480" y="4343400"/>
                        <a:ext cx="6035040" cy="1301976"/>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25</a:t>
            </a:r>
            <a:endParaRPr lang="en-US" sz="1900" dirty="0" smtClean="0">
              <a:solidFill>
                <a:schemeClr val="tx1">
                  <a:lumMod val="85000"/>
                </a:schemeClr>
              </a:solidFill>
            </a:endParaRPr>
          </a:p>
        </p:txBody>
      </p:sp>
    </p:spTree>
    <p:extLst>
      <p:ext uri="{BB962C8B-B14F-4D97-AF65-F5344CB8AC3E}">
        <p14:creationId xmlns:p14="http://schemas.microsoft.com/office/powerpoint/2010/main" val="6819105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778"/>
          <a:stretch/>
        </p:blipFill>
        <p:spPr bwMode="auto">
          <a:xfrm>
            <a:off x="896" y="0"/>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27</a:t>
            </a:r>
            <a:endParaRPr lang="en-US" sz="1900" dirty="0" smtClean="0">
              <a:solidFill>
                <a:schemeClr val="tx1">
                  <a:lumMod val="85000"/>
                </a:schemeClr>
              </a:solidFill>
            </a:endParaRPr>
          </a:p>
        </p:txBody>
      </p:sp>
    </p:spTree>
    <p:extLst>
      <p:ext uri="{BB962C8B-B14F-4D97-AF65-F5344CB8AC3E}">
        <p14:creationId xmlns:p14="http://schemas.microsoft.com/office/powerpoint/2010/main" val="5512657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0000" b="10778"/>
          <a:stretch/>
        </p:blipFill>
        <p:spPr bwMode="auto">
          <a:xfrm>
            <a:off x="4572000" y="-2499"/>
            <a:ext cx="4572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b="10778"/>
          <a:stretch/>
        </p:blipFill>
        <p:spPr bwMode="auto">
          <a:xfrm>
            <a:off x="0" y="-1"/>
            <a:ext cx="4572000" cy="63023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V:\Desktop\temp\Padre-Beach-Texas.jpg"/>
          <p:cNvPicPr>
            <a:picLocks noChangeAspect="1" noChangeArrowheads="1"/>
          </p:cNvPicPr>
          <p:nvPr/>
        </p:nvPicPr>
        <p:blipFill rotWithShape="1">
          <a:blip r:embed="rId6">
            <a:extLst>
              <a:ext uri="{28A0092B-C50C-407E-A947-70E740481C1C}">
                <a14:useLocalDpi xmlns:a14="http://schemas.microsoft.com/office/drawing/2010/main" val="0"/>
              </a:ext>
            </a:extLst>
          </a:blip>
          <a:srcRect l="7920" r="8639"/>
          <a:stretch/>
        </p:blipFill>
        <p:spPr bwMode="auto">
          <a:xfrm>
            <a:off x="4809058" y="1426592"/>
            <a:ext cx="4327236" cy="344419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27</a:t>
            </a:r>
            <a:endParaRPr lang="en-US" sz="1900" dirty="0" smtClean="0">
              <a:solidFill>
                <a:schemeClr val="tx1">
                  <a:lumMod val="85000"/>
                </a:schemeClr>
              </a:solidFill>
            </a:endParaRPr>
          </a:p>
        </p:txBody>
      </p:sp>
    </p:spTree>
    <p:extLst>
      <p:ext uri="{BB962C8B-B14F-4D97-AF65-F5344CB8AC3E}">
        <p14:creationId xmlns:p14="http://schemas.microsoft.com/office/powerpoint/2010/main" val="2090039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X:\THESIS\image\t3\3\Victory_Tave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1613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28</a:t>
            </a:r>
            <a:endParaRPr lang="en-US" sz="1900" dirty="0" smtClean="0">
              <a:solidFill>
                <a:schemeClr val="tx1">
                  <a:lumMod val="85000"/>
                </a:schemeClr>
              </a:solidFill>
            </a:endParaRPr>
          </a:p>
        </p:txBody>
      </p:sp>
    </p:spTree>
    <p:extLst>
      <p:ext uri="{BB962C8B-B14F-4D97-AF65-F5344CB8AC3E}">
        <p14:creationId xmlns:p14="http://schemas.microsoft.com/office/powerpoint/2010/main" val="6031466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X:\THESIS\image\t3\lobby\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972"/>
            <a:ext cx="9144000" cy="62304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spTree>
    <p:extLst>
      <p:ext uri="{BB962C8B-B14F-4D97-AF65-F5344CB8AC3E}">
        <p14:creationId xmlns:p14="http://schemas.microsoft.com/office/powerpoint/2010/main" val="20561032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 y="71972"/>
            <a:ext cx="9143415" cy="62304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spTree>
    <p:extLst>
      <p:ext uri="{BB962C8B-B14F-4D97-AF65-F5344CB8AC3E}">
        <p14:creationId xmlns:p14="http://schemas.microsoft.com/office/powerpoint/2010/main" val="36555378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 y="71972"/>
            <a:ext cx="9143415" cy="62304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29</a:t>
            </a:r>
            <a:endParaRPr lang="en-US" sz="1900" dirty="0" smtClean="0">
              <a:solidFill>
                <a:schemeClr val="tx1">
                  <a:lumMod val="85000"/>
                </a:schemeClr>
              </a:solidFill>
            </a:endParaRPr>
          </a:p>
        </p:txBody>
      </p:sp>
    </p:spTree>
    <p:extLst>
      <p:ext uri="{BB962C8B-B14F-4D97-AF65-F5344CB8AC3E}">
        <p14:creationId xmlns:p14="http://schemas.microsoft.com/office/powerpoint/2010/main" val="32803620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X:\THESIS\image\t3\lobby\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56" y="-5092"/>
            <a:ext cx="6315076" cy="63074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spTree>
    <p:extLst>
      <p:ext uri="{BB962C8B-B14F-4D97-AF65-F5344CB8AC3E}">
        <p14:creationId xmlns:p14="http://schemas.microsoft.com/office/powerpoint/2010/main" val="1536569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Desktop\Fall 2013\THESIS\image\t3\maveri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4" y="838197"/>
            <a:ext cx="18288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3075" idx="2"/>
          </p:cNvCxnSpPr>
          <p:nvPr/>
        </p:nvCxnSpPr>
        <p:spPr>
          <a:xfrm flipH="1">
            <a:off x="443860" y="2209797"/>
            <a:ext cx="449146" cy="27432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19833720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756" y="-5092"/>
            <a:ext cx="6315075" cy="63074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pic>
        <p:nvPicPr>
          <p:cNvPr id="31746" name="Picture 2" descr="http://www.halla.eu/files/SYNC/DOKUMENTY/Zbozi/Katalog/Fotografie/PNG/21-000N-3100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148641"/>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1886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756" y="-5092"/>
            <a:ext cx="6315075" cy="63074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spTree>
    <p:extLst>
      <p:ext uri="{BB962C8B-B14F-4D97-AF65-F5344CB8AC3E}">
        <p14:creationId xmlns:p14="http://schemas.microsoft.com/office/powerpoint/2010/main" val="24304278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756" y="-5092"/>
            <a:ext cx="6315075" cy="63074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spTree>
    <p:extLst>
      <p:ext uri="{BB962C8B-B14F-4D97-AF65-F5344CB8AC3E}">
        <p14:creationId xmlns:p14="http://schemas.microsoft.com/office/powerpoint/2010/main" val="38149917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756" y="-5092"/>
            <a:ext cx="6315075" cy="63074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pic>
        <p:nvPicPr>
          <p:cNvPr id="46082" name="Picture 2" descr="https://www.emitled.com/media/wysiwyg/18152-20w-35w--50w-35mm-Gu10-Halogen-Light-Bulb-Halogen-Lam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50" y="3463924"/>
            <a:ext cx="28384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403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756" y="-5092"/>
            <a:ext cx="6315075" cy="63074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spTree>
    <p:extLst>
      <p:ext uri="{BB962C8B-B14F-4D97-AF65-F5344CB8AC3E}">
        <p14:creationId xmlns:p14="http://schemas.microsoft.com/office/powerpoint/2010/main" val="34321886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756" y="-5092"/>
            <a:ext cx="6315075" cy="63074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rgbClr val="FFC000"/>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30</a:t>
            </a:r>
            <a:endParaRPr lang="en-US" sz="1900" dirty="0" smtClean="0">
              <a:solidFill>
                <a:schemeClr val="tx1">
                  <a:lumMod val="85000"/>
                </a:schemeClr>
              </a:solidFill>
            </a:endParaRPr>
          </a:p>
        </p:txBody>
      </p:sp>
      <p:pic>
        <p:nvPicPr>
          <p:cNvPr id="45058" name="Picture 2" descr="http://newimg.globalmarket.com/filestorage/gallery/manufacturer/303/613303/prod/20_13742167417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738" y="4212873"/>
            <a:ext cx="3028262" cy="2089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4489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530" t="45186" r="14519" b="17731"/>
          <a:stretch/>
        </p:blipFill>
        <p:spPr bwMode="auto">
          <a:xfrm>
            <a:off x="0" y="1543076"/>
            <a:ext cx="9144000" cy="34861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31</a:t>
            </a:r>
            <a:endParaRPr lang="en-US" sz="1900" dirty="0" smtClean="0">
              <a:solidFill>
                <a:schemeClr val="tx1">
                  <a:lumMod val="85000"/>
                </a:schemeClr>
              </a:solidFill>
            </a:endParaRPr>
          </a:p>
        </p:txBody>
      </p:sp>
    </p:spTree>
    <p:extLst>
      <p:ext uri="{BB962C8B-B14F-4D97-AF65-F5344CB8AC3E}">
        <p14:creationId xmlns:p14="http://schemas.microsoft.com/office/powerpoint/2010/main" val="7098802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1507" name="Picture 3" descr="V:\Desktop\Fall 2013\THESIS\image\t3\03_MNS_Perot%20Museum%20MA%202066_I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332"/>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32</a:t>
            </a:r>
            <a:endParaRPr lang="en-US" sz="1900" dirty="0" smtClean="0">
              <a:solidFill>
                <a:schemeClr val="tx1">
                  <a:lumMod val="85000"/>
                </a:schemeClr>
              </a:solidFill>
            </a:endParaRPr>
          </a:p>
        </p:txBody>
      </p:sp>
    </p:spTree>
    <p:extLst>
      <p:ext uri="{BB962C8B-B14F-4D97-AF65-F5344CB8AC3E}">
        <p14:creationId xmlns:p14="http://schemas.microsoft.com/office/powerpoint/2010/main" val="12984173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Criteria</a:t>
            </a:r>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rPr>
              <a:t>Highlight the iconic texture on both the south facade and plinth facade</a:t>
            </a:r>
          </a:p>
          <a:p>
            <a:pPr marL="342900" indent="-342900" algn="l">
              <a:buFont typeface="Arial" panose="020B0604020202020204" pitchFamily="34" charset="0"/>
              <a:buChar char="•"/>
            </a:pPr>
            <a:r>
              <a:rPr lang="en-US" sz="2400" dirty="0" smtClean="0">
                <a:solidFill>
                  <a:schemeClr val="tx1">
                    <a:lumMod val="85000"/>
                  </a:schemeClr>
                </a:solidFill>
              </a:rPr>
              <a:t>Hide luminaires to maintain the integrity of the structure</a:t>
            </a:r>
            <a:endParaRPr lang="en-US" sz="2400" dirty="0">
              <a:solidFill>
                <a:schemeClr val="tx1">
                  <a:lumMod val="85000"/>
                </a:schemeClr>
              </a:solidFill>
            </a:endParaRPr>
          </a:p>
          <a:p>
            <a:pPr marL="342900" indent="-342900" algn="l">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14281313"/>
              </p:ext>
            </p:extLst>
          </p:nvPr>
        </p:nvGraphicFramePr>
        <p:xfrm>
          <a:off x="1600200" y="4343400"/>
          <a:ext cx="6035040" cy="1301976"/>
        </p:xfrm>
        <a:graphic>
          <a:graphicData uri="http://schemas.openxmlformats.org/presentationml/2006/ole">
            <mc:AlternateContent xmlns:mc="http://schemas.openxmlformats.org/markup-compatibility/2006">
              <mc:Choice xmlns:v="urn:schemas-microsoft-com:vml" Requires="v">
                <p:oleObj spid="_x0000_s4125" name="Worksheet" r:id="rId4" imgW="3752816" imgH="809738" progId="Excel.Sheet.12">
                  <p:embed/>
                </p:oleObj>
              </mc:Choice>
              <mc:Fallback>
                <p:oleObj name="Worksheet" r:id="rId4" imgW="3752816" imgH="809738" progId="Excel.Sheet.12">
                  <p:embed/>
                  <p:pic>
                    <p:nvPicPr>
                      <p:cNvPr id="0" name=""/>
                      <p:cNvPicPr/>
                      <p:nvPr/>
                    </p:nvPicPr>
                    <p:blipFill>
                      <a:blip r:embed="rId5"/>
                      <a:stretch>
                        <a:fillRect/>
                      </a:stretch>
                    </p:blipFill>
                    <p:spPr>
                      <a:xfrm>
                        <a:off x="1600200" y="4343400"/>
                        <a:ext cx="6035040" cy="1301976"/>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33</a:t>
            </a:r>
            <a:endParaRPr lang="en-US" sz="1900" dirty="0" smtClean="0">
              <a:solidFill>
                <a:schemeClr val="tx1">
                  <a:lumMod val="85000"/>
                </a:schemeClr>
              </a:solidFill>
            </a:endParaRPr>
          </a:p>
        </p:txBody>
      </p:sp>
    </p:spTree>
    <p:extLst>
      <p:ext uri="{BB962C8B-B14F-4D97-AF65-F5344CB8AC3E}">
        <p14:creationId xmlns:p14="http://schemas.microsoft.com/office/powerpoint/2010/main" val="1526563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11266" name="Picture 2" descr="X:\THESIS\image\t3\facade\Disney-Castle-Wallpap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61" t="3902" r="21578" b="16099"/>
          <a:stretch/>
        </p:blipFill>
        <p:spPr bwMode="auto">
          <a:xfrm>
            <a:off x="709254" y="-2"/>
            <a:ext cx="7725491" cy="63023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34</a:t>
            </a:r>
            <a:endParaRPr lang="en-US" sz="1900" dirty="0" smtClean="0">
              <a:solidFill>
                <a:schemeClr val="tx1">
                  <a:lumMod val="85000"/>
                </a:schemeClr>
              </a:solidFill>
            </a:endParaRPr>
          </a:p>
        </p:txBody>
      </p:sp>
    </p:spTree>
    <p:extLst>
      <p:ext uri="{BB962C8B-B14F-4D97-AF65-F5344CB8AC3E}">
        <p14:creationId xmlns:p14="http://schemas.microsoft.com/office/powerpoint/2010/main" val="3621242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Desktop\Fall 2013\THESIS\image\t3\maveri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4" y="838197"/>
            <a:ext cx="18288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3075" idx="2"/>
          </p:cNvCxnSpPr>
          <p:nvPr/>
        </p:nvCxnSpPr>
        <p:spPr>
          <a:xfrm flipH="1">
            <a:off x="443860" y="2209797"/>
            <a:ext cx="449146" cy="27432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V:\Desktop\Fall 2013\THESIS\image\t3\bank-of-americ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838197"/>
            <a:ext cx="1828800" cy="77165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a:endCxn id="3077" idx="2"/>
          </p:cNvCxnSpPr>
          <p:nvPr/>
        </p:nvCxnSpPr>
        <p:spPr>
          <a:xfrm flipV="1">
            <a:off x="7772400" y="1609855"/>
            <a:ext cx="381000" cy="235254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22392261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10242" name="Picture 2" descr="X:\THESIS\image\t3\digram\facad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56" t="45014" r="14196" b="21246"/>
          <a:stretch/>
        </p:blipFill>
        <p:spPr bwMode="auto">
          <a:xfrm>
            <a:off x="0" y="1828800"/>
            <a:ext cx="9144000" cy="31121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35</a:t>
            </a:r>
            <a:endParaRPr lang="en-US" sz="1900" dirty="0" smtClean="0">
              <a:solidFill>
                <a:schemeClr val="tx1">
                  <a:lumMod val="85000"/>
                </a:schemeClr>
              </a:solidFill>
            </a:endParaRPr>
          </a:p>
        </p:txBody>
      </p:sp>
    </p:spTree>
    <p:extLst>
      <p:ext uri="{BB962C8B-B14F-4D97-AF65-F5344CB8AC3E}">
        <p14:creationId xmlns:p14="http://schemas.microsoft.com/office/powerpoint/2010/main" val="37924248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10242" name="Picture 2" descr="X:\THESIS\image\t3\digram\facad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56" t="45014" r="14196" b="21246"/>
          <a:stretch/>
        </p:blipFill>
        <p:spPr bwMode="auto">
          <a:xfrm>
            <a:off x="0" y="1828800"/>
            <a:ext cx="9144000" cy="3112169"/>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http://riegens.com/sites/default/files/products/images/main/triangle_prodpic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3897917" cy="2546639"/>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X:\THESIS\image\t3\facade\OVI-NewYork-TimesBuilding-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817" y="0"/>
            <a:ext cx="2525183" cy="37877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chemeClr val="tx1">
                    <a:lumMod val="85000"/>
                  </a:schemeClr>
                </a:solidFill>
              </a:rPr>
              <a:t>Education</a:t>
            </a:r>
            <a:r>
              <a:rPr lang="en-US" sz="1900" dirty="0" smtClean="0">
                <a:solidFill>
                  <a:schemeClr val="tx1">
                    <a:lumMod val="85000"/>
                  </a:schemeClr>
                </a:solidFill>
              </a:rPr>
              <a:t> | </a:t>
            </a:r>
            <a:r>
              <a:rPr lang="en-US" sz="1900" dirty="0">
                <a:solidFill>
                  <a:schemeClr val="tx1">
                    <a:lumMod val="85000"/>
                  </a:schemeClr>
                </a:solidFill>
              </a:rPr>
              <a:t>Theater</a:t>
            </a:r>
            <a:r>
              <a:rPr lang="en-US" sz="1900" dirty="0">
                <a:solidFill>
                  <a:schemeClr val="tx1">
                    <a:lumMod val="85000"/>
                  </a:schemeClr>
                </a:solidFill>
              </a:rPr>
              <a:t> </a:t>
            </a:r>
            <a:r>
              <a:rPr lang="en-US" sz="1900" dirty="0" smtClean="0">
                <a:solidFill>
                  <a:schemeClr val="tx1">
                    <a:lumMod val="85000"/>
                  </a:schemeClr>
                </a:solidFill>
              </a:rPr>
              <a:t>| </a:t>
            </a:r>
            <a:r>
              <a:rPr lang="en-US" sz="1900" dirty="0">
                <a:solidFill>
                  <a:schemeClr val="tx1">
                    <a:lumMod val="85000"/>
                  </a:schemeClr>
                </a:solidFill>
              </a:rPr>
              <a:t>Lobby</a:t>
            </a:r>
            <a:r>
              <a:rPr lang="en-US" sz="1900" dirty="0" smtClean="0">
                <a:solidFill>
                  <a:schemeClr val="tx1">
                    <a:lumMod val="85000"/>
                  </a:schemeClr>
                </a:solidFill>
              </a:rPr>
              <a:t> </a:t>
            </a:r>
            <a:r>
              <a:rPr lang="en-US" sz="1900" dirty="0">
                <a:solidFill>
                  <a:schemeClr val="tx1">
                    <a:lumMod val="85000"/>
                  </a:schemeClr>
                </a:solidFill>
              </a:rPr>
              <a:t>| </a:t>
            </a:r>
            <a:r>
              <a:rPr lang="en-US" sz="1900" dirty="0">
                <a:solidFill>
                  <a:srgbClr val="FFC000"/>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35</a:t>
            </a:r>
            <a:endParaRPr lang="en-US" sz="1900" dirty="0" smtClean="0">
              <a:solidFill>
                <a:schemeClr val="tx1">
                  <a:lumMod val="85000"/>
                </a:schemeClr>
              </a:solidFill>
            </a:endParaRPr>
          </a:p>
        </p:txBody>
      </p:sp>
    </p:spTree>
    <p:extLst>
      <p:ext uri="{BB962C8B-B14F-4D97-AF65-F5344CB8AC3E}">
        <p14:creationId xmlns:p14="http://schemas.microsoft.com/office/powerpoint/2010/main" val="26448944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36</a:t>
            </a:r>
            <a:endParaRPr lang="en-US" sz="2400" dirty="0" smtClean="0">
              <a:solidFill>
                <a:schemeClr val="tx1">
                  <a:lumMod val="85000"/>
                </a:schemeClr>
              </a:solidFill>
            </a:endParaRPr>
          </a:p>
        </p:txBody>
      </p:sp>
      <p:pic>
        <p:nvPicPr>
          <p:cNvPr id="7171" name="Picture 3" descr="V:\Desktop\Fall 2013\THESIS\image\t3\digram\Plan 05.jpg"/>
          <p:cNvPicPr>
            <a:picLocks noChangeAspect="1" noChangeArrowheads="1"/>
          </p:cNvPicPr>
          <p:nvPr/>
        </p:nvPicPr>
        <p:blipFill rotWithShape="1">
          <a:blip r:embed="rId3">
            <a:extLst>
              <a:ext uri="{28A0092B-C50C-407E-A947-70E740481C1C}">
                <a14:useLocalDpi xmlns:a14="http://schemas.microsoft.com/office/drawing/2010/main" val="0"/>
              </a:ext>
            </a:extLst>
          </a:blip>
          <a:srcRect t="8102"/>
          <a:stretch/>
        </p:blipFill>
        <p:spPr bwMode="auto">
          <a:xfrm>
            <a:off x="-7706" y="-1"/>
            <a:ext cx="9144000" cy="63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07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20482" name="Picture 2" descr="V:\Desktop\Fall 2013\THESIS\image\t3\0125_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200"/>
            <a:ext cx="9144000" cy="522351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37</a:t>
            </a:r>
            <a:endParaRPr lang="en-US" sz="2400" dirty="0" smtClean="0">
              <a:solidFill>
                <a:schemeClr val="tx1">
                  <a:lumMod val="85000"/>
                </a:schemeClr>
              </a:solidFill>
            </a:endParaRPr>
          </a:p>
        </p:txBody>
      </p:sp>
    </p:spTree>
    <p:extLst>
      <p:ext uri="{BB962C8B-B14F-4D97-AF65-F5344CB8AC3E}">
        <p14:creationId xmlns:p14="http://schemas.microsoft.com/office/powerpoint/2010/main" val="16678323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1"/>
          <p:cNvSpPr txBox="1">
            <a:spLocks/>
          </p:cNvSpPr>
          <p:nvPr/>
        </p:nvSpPr>
        <p:spPr>
          <a:xfrm>
            <a:off x="457200" y="3505200"/>
            <a:ext cx="8229600"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Criteria</a:t>
            </a:r>
          </a:p>
        </p:txBody>
      </p:sp>
      <p:sp>
        <p:nvSpPr>
          <p:cNvPr id="8" name="Subtitle 1"/>
          <p:cNvSpPr txBox="1">
            <a:spLocks/>
          </p:cNvSpPr>
          <p:nvPr/>
        </p:nvSpPr>
        <p:spPr>
          <a:xfrm>
            <a:off x="457200" y="609600"/>
            <a:ext cx="8229600" cy="3657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srgbClr val="0070C0"/>
                </a:solidFill>
              </a:rPr>
              <a:t>Design Consideration</a:t>
            </a:r>
          </a:p>
          <a:p>
            <a:pPr marL="342900" indent="-342900" algn="l">
              <a:buFont typeface="Arial" panose="020B0604020202020204" pitchFamily="34" charset="0"/>
              <a:buChar char="•"/>
            </a:pPr>
            <a:r>
              <a:rPr lang="en-US" sz="2400" dirty="0" smtClean="0">
                <a:solidFill>
                  <a:schemeClr val="tx1">
                    <a:lumMod val="85000"/>
                  </a:schemeClr>
                </a:solidFill>
              </a:rPr>
              <a:t>Create a journey from enclosure to openness with psychological enhancement especially at night time</a:t>
            </a:r>
          </a:p>
          <a:p>
            <a:pPr marL="342900" indent="-342900" algn="l">
              <a:buFont typeface="Arial" panose="020B0604020202020204" pitchFamily="34" charset="0"/>
              <a:buChar char="•"/>
            </a:pPr>
            <a:endParaRPr lang="en-US" sz="2400" dirty="0">
              <a:solidFill>
                <a:schemeClr val="tx1">
                  <a:lumMod val="85000"/>
                </a:schemeClr>
              </a:solidFill>
            </a:endParaRPr>
          </a:p>
          <a:p>
            <a:pPr marL="342900" indent="-342900" algn="r">
              <a:buFont typeface="Arial" panose="020B0604020202020204" pitchFamily="34" charset="0"/>
              <a:buChar char="•"/>
            </a:pPr>
            <a:endParaRPr lang="en-US" sz="2400" dirty="0">
              <a:solidFill>
                <a:schemeClr val="tx1">
                  <a:lumMod val="85000"/>
                </a:schemeClr>
              </a:solidFill>
              <a:latin typeface="+mj-lt"/>
              <a:ea typeface="+mj-ea"/>
              <a:cs typeface="+mj-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46269372"/>
              </p:ext>
            </p:extLst>
          </p:nvPr>
        </p:nvGraphicFramePr>
        <p:xfrm>
          <a:off x="2529840" y="4419600"/>
          <a:ext cx="4023360" cy="1300325"/>
        </p:xfrm>
        <a:graphic>
          <a:graphicData uri="http://schemas.openxmlformats.org/presentationml/2006/ole">
            <mc:AlternateContent xmlns:mc="http://schemas.openxmlformats.org/markup-compatibility/2006">
              <mc:Choice xmlns:v="urn:schemas-microsoft-com:vml" Requires="v">
                <p:oleObj spid="_x0000_s5147" name="Worksheet" r:id="rId4" imgW="2505024" imgH="809738" progId="Excel.Sheet.12">
                  <p:embed/>
                </p:oleObj>
              </mc:Choice>
              <mc:Fallback>
                <p:oleObj name="Worksheet" r:id="rId4" imgW="2505024" imgH="809738" progId="Excel.Sheet.12">
                  <p:embed/>
                  <p:pic>
                    <p:nvPicPr>
                      <p:cNvPr id="0" name=""/>
                      <p:cNvPicPr/>
                      <p:nvPr/>
                    </p:nvPicPr>
                    <p:blipFill>
                      <a:blip r:embed="rId5"/>
                      <a:stretch>
                        <a:fillRect/>
                      </a:stretch>
                    </p:blipFill>
                    <p:spPr>
                      <a:xfrm>
                        <a:off x="2529840" y="4419600"/>
                        <a:ext cx="4023360" cy="1300325"/>
                      </a:xfrm>
                      <a:prstGeom prst="rect">
                        <a:avLst/>
                      </a:prstGeom>
                    </p:spPr>
                  </p:pic>
                </p:oleObj>
              </mc:Fallback>
            </mc:AlternateContent>
          </a:graphicData>
        </a:graphic>
      </p:graphicFrame>
      <p:sp>
        <p:nvSpPr>
          <p:cNvPr id="10"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38</a:t>
            </a:r>
            <a:endParaRPr lang="en-US" sz="2400" dirty="0" smtClean="0">
              <a:solidFill>
                <a:schemeClr val="tx1">
                  <a:lumMod val="85000"/>
                </a:schemeClr>
              </a:solidFill>
            </a:endParaRPr>
          </a:p>
        </p:txBody>
      </p:sp>
    </p:spTree>
    <p:extLst>
      <p:ext uri="{BB962C8B-B14F-4D97-AF65-F5344CB8AC3E}">
        <p14:creationId xmlns:p14="http://schemas.microsoft.com/office/powerpoint/2010/main" val="40652463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X:\THESIS\image\t3\escalator\spacemountain_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2" t="14571" b="9755"/>
          <a:stretch/>
        </p:blipFill>
        <p:spPr bwMode="auto">
          <a:xfrm>
            <a:off x="4774837" y="3886200"/>
            <a:ext cx="436916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X:\THESIS\image\t3\escalator\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0" y="-2"/>
            <a:ext cx="5147733" cy="289560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753100" y="3619500"/>
            <a:ext cx="114300" cy="1143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86400" y="3276600"/>
            <a:ext cx="152400" cy="152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81600" y="2971800"/>
            <a:ext cx="228600" cy="2286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39</a:t>
            </a:r>
            <a:endParaRPr lang="en-US" sz="2400" dirty="0" smtClean="0">
              <a:solidFill>
                <a:schemeClr val="tx1">
                  <a:lumMod val="85000"/>
                </a:schemeClr>
              </a:solidFill>
            </a:endParaRPr>
          </a:p>
        </p:txBody>
      </p:sp>
      <p:sp>
        <p:nvSpPr>
          <p:cNvPr id="2" name="TextBox 1"/>
          <p:cNvSpPr txBox="1"/>
          <p:nvPr/>
        </p:nvSpPr>
        <p:spPr>
          <a:xfrm>
            <a:off x="633663" y="3676650"/>
            <a:ext cx="3962400" cy="461665"/>
          </a:xfrm>
          <a:prstGeom prst="rect">
            <a:avLst/>
          </a:prstGeom>
          <a:noFill/>
        </p:spPr>
        <p:txBody>
          <a:bodyPr wrap="square" rtlCol="0">
            <a:spAutoFit/>
          </a:bodyPr>
          <a:lstStyle/>
          <a:p>
            <a:r>
              <a:rPr lang="en-US" sz="2400" dirty="0" smtClean="0">
                <a:solidFill>
                  <a:schemeClr val="tx1">
                    <a:lumMod val="85000"/>
                  </a:schemeClr>
                </a:solidFill>
                <a:latin typeface="+mj-lt"/>
                <a:ea typeface="+mj-ea"/>
                <a:cs typeface="+mj-cs"/>
              </a:rPr>
              <a:t>Enclosure</a:t>
            </a:r>
            <a:endParaRPr lang="en-US" sz="2400" dirty="0">
              <a:solidFill>
                <a:schemeClr val="tx1">
                  <a:lumMod val="85000"/>
                </a:schemeClr>
              </a:solidFill>
              <a:latin typeface="+mj-lt"/>
              <a:ea typeface="+mj-ea"/>
              <a:cs typeface="+mj-cs"/>
            </a:endParaRPr>
          </a:p>
        </p:txBody>
      </p:sp>
      <p:sp>
        <p:nvSpPr>
          <p:cNvPr id="13" name="TextBox 12"/>
          <p:cNvSpPr txBox="1"/>
          <p:nvPr/>
        </p:nvSpPr>
        <p:spPr>
          <a:xfrm>
            <a:off x="7315200" y="2622653"/>
            <a:ext cx="3962400" cy="461665"/>
          </a:xfrm>
          <a:prstGeom prst="rect">
            <a:avLst/>
          </a:prstGeom>
          <a:noFill/>
        </p:spPr>
        <p:txBody>
          <a:bodyPr wrap="square" rtlCol="0">
            <a:spAutoFit/>
          </a:bodyPr>
          <a:lstStyle/>
          <a:p>
            <a:r>
              <a:rPr lang="en-US" sz="2400" dirty="0" smtClean="0">
                <a:solidFill>
                  <a:schemeClr val="tx1">
                    <a:lumMod val="85000"/>
                  </a:schemeClr>
                </a:solidFill>
                <a:latin typeface="+mj-lt"/>
                <a:ea typeface="+mj-ea"/>
                <a:cs typeface="+mj-cs"/>
              </a:rPr>
              <a:t>Tension</a:t>
            </a:r>
            <a:endParaRPr lang="en-US" sz="2400" dirty="0">
              <a:solidFill>
                <a:schemeClr val="tx1">
                  <a:lumMod val="85000"/>
                </a:schemeClr>
              </a:solidFill>
              <a:latin typeface="+mj-lt"/>
              <a:ea typeface="+mj-ea"/>
              <a:cs typeface="+mj-cs"/>
            </a:endParaRPr>
          </a:p>
        </p:txBody>
      </p:sp>
      <p:sp>
        <p:nvSpPr>
          <p:cNvPr id="14" name="TextBox 13"/>
          <p:cNvSpPr txBox="1"/>
          <p:nvPr/>
        </p:nvSpPr>
        <p:spPr>
          <a:xfrm>
            <a:off x="5867400" y="986133"/>
            <a:ext cx="3962400" cy="461665"/>
          </a:xfrm>
          <a:prstGeom prst="rect">
            <a:avLst/>
          </a:prstGeom>
          <a:noFill/>
        </p:spPr>
        <p:txBody>
          <a:bodyPr wrap="square" rtlCol="0">
            <a:spAutoFit/>
          </a:bodyPr>
          <a:lstStyle/>
          <a:p>
            <a:r>
              <a:rPr lang="en-US" sz="2400" dirty="0" smtClean="0">
                <a:solidFill>
                  <a:schemeClr val="tx1">
                    <a:lumMod val="85000"/>
                  </a:schemeClr>
                </a:solidFill>
                <a:latin typeface="+mj-lt"/>
                <a:ea typeface="+mj-ea"/>
                <a:cs typeface="+mj-cs"/>
              </a:rPr>
              <a:t>Illusion</a:t>
            </a:r>
            <a:endParaRPr lang="en-US" sz="2400" dirty="0">
              <a:solidFill>
                <a:schemeClr val="tx1">
                  <a:lumMod val="85000"/>
                </a:schemeClr>
              </a:solidFill>
              <a:latin typeface="+mj-lt"/>
              <a:ea typeface="+mj-ea"/>
              <a:cs typeface="+mj-cs"/>
            </a:endParaRPr>
          </a:p>
        </p:txBody>
      </p:sp>
      <p:sp>
        <p:nvSpPr>
          <p:cNvPr id="15" name="TextBox 14"/>
          <p:cNvSpPr txBox="1"/>
          <p:nvPr/>
        </p:nvSpPr>
        <p:spPr>
          <a:xfrm>
            <a:off x="1905000" y="5217269"/>
            <a:ext cx="3962400" cy="461665"/>
          </a:xfrm>
          <a:prstGeom prst="rect">
            <a:avLst/>
          </a:prstGeom>
          <a:noFill/>
        </p:spPr>
        <p:txBody>
          <a:bodyPr wrap="square" rtlCol="0">
            <a:spAutoFit/>
          </a:bodyPr>
          <a:lstStyle/>
          <a:p>
            <a:r>
              <a:rPr lang="en-US" sz="2400" dirty="0" smtClean="0">
                <a:solidFill>
                  <a:schemeClr val="tx1">
                    <a:lumMod val="85000"/>
                  </a:schemeClr>
                </a:solidFill>
                <a:latin typeface="+mj-lt"/>
                <a:ea typeface="+mj-ea"/>
                <a:cs typeface="+mj-cs"/>
              </a:rPr>
              <a:t>Relative Motion</a:t>
            </a:r>
            <a:endParaRPr lang="en-US" sz="2400" dirty="0">
              <a:solidFill>
                <a:schemeClr val="tx1">
                  <a:lumMod val="85000"/>
                </a:schemeClr>
              </a:solidFill>
              <a:latin typeface="+mj-lt"/>
              <a:ea typeface="+mj-ea"/>
              <a:cs typeface="+mj-cs"/>
            </a:endParaRPr>
          </a:p>
        </p:txBody>
      </p:sp>
    </p:spTree>
    <p:extLst>
      <p:ext uri="{BB962C8B-B14F-4D97-AF65-F5344CB8AC3E}">
        <p14:creationId xmlns:p14="http://schemas.microsoft.com/office/powerpoint/2010/main" val="4264974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6146" name="Picture 2" descr="X:\THESIS\image\t3\escalator\orig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550" y="422275"/>
            <a:ext cx="7708900" cy="58801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40</a:t>
            </a:r>
            <a:endParaRPr lang="en-US" sz="2400" dirty="0" smtClean="0">
              <a:solidFill>
                <a:schemeClr val="tx1">
                  <a:lumMod val="85000"/>
                </a:schemeClr>
              </a:solidFill>
            </a:endParaRPr>
          </a:p>
        </p:txBody>
      </p:sp>
    </p:spTree>
    <p:extLst>
      <p:ext uri="{BB962C8B-B14F-4D97-AF65-F5344CB8AC3E}">
        <p14:creationId xmlns:p14="http://schemas.microsoft.com/office/powerpoint/2010/main" val="4264974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7550" y="422335"/>
            <a:ext cx="7708900" cy="58799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40</a:t>
            </a:r>
            <a:endParaRPr lang="en-US" sz="2400" dirty="0" smtClean="0">
              <a:solidFill>
                <a:schemeClr val="tx1">
                  <a:lumMod val="85000"/>
                </a:schemeClr>
              </a:solidFill>
            </a:endParaRPr>
          </a:p>
        </p:txBody>
      </p:sp>
    </p:spTree>
    <p:extLst>
      <p:ext uri="{BB962C8B-B14F-4D97-AF65-F5344CB8AC3E}">
        <p14:creationId xmlns:p14="http://schemas.microsoft.com/office/powerpoint/2010/main" val="23355926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7550" y="422335"/>
            <a:ext cx="7708900" cy="58799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chemeClr val="tx1">
                    <a:lumMod val="85000"/>
                  </a:schemeClr>
                </a:solidFill>
              </a:rPr>
              <a:t>Site</a:t>
            </a:r>
            <a:r>
              <a:rPr lang="en-US" sz="1900" dirty="0" smtClean="0">
                <a:solidFill>
                  <a:schemeClr val="tx1">
                    <a:lumMod val="85000"/>
                  </a:schemeClr>
                </a:solidFill>
              </a:rPr>
              <a:t> | </a:t>
            </a:r>
            <a:r>
              <a:rPr lang="en-US" sz="1900" dirty="0">
                <a:solidFill>
                  <a:schemeClr val="tx1">
                    <a:lumMod val="85000"/>
                  </a:schemeClr>
                </a:solidFill>
              </a:rPr>
              <a:t>Vision</a:t>
            </a:r>
            <a:r>
              <a:rPr lang="en-US" sz="1900" dirty="0" smtClean="0">
                <a:solidFill>
                  <a:schemeClr val="tx1">
                    <a:lumMod val="85000"/>
                  </a:schemeClr>
                </a:solidFill>
              </a:rPr>
              <a:t> </a:t>
            </a:r>
            <a:r>
              <a:rPr lang="en-US" sz="1900" dirty="0">
                <a:solidFill>
                  <a:schemeClr val="tx1">
                    <a:lumMod val="85000"/>
                  </a:schemeClr>
                </a:solidFill>
              </a:rPr>
              <a:t>|</a:t>
            </a:r>
            <a:r>
              <a:rPr lang="en-US" sz="1900" dirty="0" smtClean="0">
                <a:solidFill>
                  <a:schemeClr val="tx1">
                    <a:lumMod val="85000"/>
                  </a:schemeClr>
                </a:solidFill>
              </a:rPr>
              <a:t> </a:t>
            </a:r>
            <a:r>
              <a:rPr lang="en-US" sz="1900" dirty="0">
                <a:solidFill>
                  <a:schemeClr val="tx1">
                    <a:lumMod val="85000"/>
                  </a:schemeClr>
                </a:solidFill>
              </a:rPr>
              <a:t>Overview</a:t>
            </a:r>
            <a:r>
              <a:rPr lang="en-US" sz="1900" dirty="0" smtClean="0">
                <a:solidFill>
                  <a:schemeClr val="tx1">
                    <a:lumMod val="85000"/>
                  </a:schemeClr>
                </a:solidFill>
              </a:rPr>
              <a:t>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rgbClr val="FFC000"/>
                </a:solidFill>
              </a:rPr>
              <a:t>Escalator</a:t>
            </a:r>
            <a:r>
              <a:rPr lang="en-US" sz="1900" dirty="0" smtClean="0">
                <a:solidFill>
                  <a:schemeClr val="tx1">
                    <a:lumMod val="85000"/>
                  </a:schemeClr>
                </a:solidFill>
              </a:rPr>
              <a:t>       </a:t>
            </a:r>
            <a:r>
              <a:rPr lang="en-US" sz="2400" dirty="0" smtClean="0">
                <a:solidFill>
                  <a:schemeClr val="tx1">
                    <a:lumMod val="85000"/>
                  </a:schemeClr>
                </a:solidFill>
              </a:rPr>
              <a:t>40</a:t>
            </a:r>
            <a:endParaRPr lang="en-US" sz="2400" dirty="0" smtClean="0">
              <a:solidFill>
                <a:schemeClr val="tx1">
                  <a:lumMod val="85000"/>
                </a:schemeClr>
              </a:solidFill>
            </a:endParaRPr>
          </a:p>
        </p:txBody>
      </p:sp>
      <p:pic>
        <p:nvPicPr>
          <p:cNvPr id="51202" name="Picture 2" descr="http://www.selux.com/de/typo3temp/pics/ef142fb7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216214"/>
            <a:ext cx="41148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6834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381000" y="914400"/>
            <a:ext cx="8382000" cy="5562600"/>
          </a:xfrm>
        </p:spPr>
        <p:txBody>
          <a:bodyPr>
            <a:normAutofit/>
          </a:bodyPr>
          <a:lstStyle/>
          <a:p>
            <a:pPr algn="l"/>
            <a:r>
              <a:rPr lang="en-US" sz="1200" dirty="0" smtClean="0"/>
              <a:t>P0: </a:t>
            </a:r>
            <a:r>
              <a:rPr lang="en-US" sz="1200" dirty="0" smtClean="0">
                <a:hlinkClick r:id="rId3"/>
              </a:rPr>
              <a:t>http://www.arquitecturabeta.com/2011/08/15/perot-museum-of-nature-science-morphosis/</a:t>
            </a:r>
            <a:endParaRPr lang="en-US" sz="1200" dirty="0" smtClean="0"/>
          </a:p>
          <a:p>
            <a:pPr algn="l"/>
            <a:r>
              <a:rPr lang="en-US" sz="1200" dirty="0" smtClean="0"/>
              <a:t>P1: </a:t>
            </a:r>
            <a:r>
              <a:rPr lang="en-US" sz="1200" dirty="0" smtClean="0">
                <a:hlinkClick r:id="rId4"/>
              </a:rPr>
              <a:t>http://photographyblog.dallasnews.com/2013/06/today-in-dallas-photo-history-1936-texas-centennial-exposition-opens.html/</a:t>
            </a:r>
            <a:endParaRPr lang="en-US" sz="1200" dirty="0" smtClean="0"/>
          </a:p>
          <a:p>
            <a:pPr algn="l"/>
            <a:r>
              <a:rPr lang="en-US" sz="1200" dirty="0" smtClean="0">
                <a:hlinkClick r:id="rId5"/>
              </a:rPr>
              <a:t>http://commons.wikimedia.org/wiki/File:Museum_of_Nature_%26_Science_(Fair_Park).JPG</a:t>
            </a:r>
            <a:endParaRPr lang="en-US" sz="1200" dirty="0" smtClean="0"/>
          </a:p>
          <a:p>
            <a:pPr algn="l"/>
            <a:r>
              <a:rPr lang="en-US" sz="1200" dirty="0" smtClean="0">
                <a:hlinkClick r:id="rId6"/>
              </a:rPr>
              <a:t>http://www.architecturaldigest.com/architecture/2013-02/best-architectural-projects-slideshow_slideshow_item7_8</a:t>
            </a:r>
            <a:endParaRPr lang="en-US" sz="1200" dirty="0" smtClean="0"/>
          </a:p>
          <a:p>
            <a:pPr algn="l"/>
            <a:r>
              <a:rPr lang="en-US" sz="1200" dirty="0" smtClean="0"/>
              <a:t>P2: </a:t>
            </a:r>
            <a:r>
              <a:rPr lang="en-US" sz="1200" dirty="0" smtClean="0">
                <a:hlinkClick r:id="rId7"/>
              </a:rPr>
              <a:t>http://morphopedia.com/view/perot-museum-of-nature-science-site-1</a:t>
            </a:r>
            <a:endParaRPr lang="en-US" sz="1200" dirty="0" smtClean="0"/>
          </a:p>
          <a:p>
            <a:pPr algn="l"/>
            <a:r>
              <a:rPr lang="en-US" sz="1200" dirty="0" smtClean="0">
                <a:hlinkClick r:id="rId8"/>
              </a:rPr>
              <a:t>http://www.freefever.com/stock/2013-latest-dallas-mavericks-wallpaper.jpg</a:t>
            </a:r>
            <a:endParaRPr lang="en-US" sz="1200" dirty="0" smtClean="0"/>
          </a:p>
          <a:p>
            <a:pPr algn="l"/>
            <a:r>
              <a:rPr lang="en-US" sz="1200" dirty="0" smtClean="0">
                <a:hlinkClick r:id="rId9"/>
              </a:rPr>
              <a:t>http://upload.wikimedia.org/wikipedia/commons/3/36/Dallas_-_Victory_Tavern_01.jpg</a:t>
            </a:r>
            <a:endParaRPr lang="en-US" sz="1200" dirty="0" smtClean="0"/>
          </a:p>
          <a:p>
            <a:pPr algn="l"/>
            <a:r>
              <a:rPr lang="en-US" sz="1200" dirty="0">
                <a:hlinkClick r:id="rId10"/>
              </a:rPr>
              <a:t>http://</a:t>
            </a:r>
            <a:r>
              <a:rPr lang="en-US" sz="1200" dirty="0" smtClean="0">
                <a:hlinkClick r:id="rId10"/>
              </a:rPr>
              <a:t>www.crunchbase.com/financial-organization/fountain-healthcare-partners</a:t>
            </a:r>
            <a:endParaRPr lang="en-US" sz="1200" dirty="0" smtClean="0"/>
          </a:p>
          <a:p>
            <a:pPr algn="l"/>
            <a:r>
              <a:rPr lang="en-US" sz="1200" dirty="0">
                <a:hlinkClick r:id="rId11"/>
              </a:rPr>
              <a:t>http://</a:t>
            </a:r>
            <a:r>
              <a:rPr lang="en-US" sz="1200" dirty="0" smtClean="0">
                <a:hlinkClick r:id="rId11"/>
              </a:rPr>
              <a:t>beefmagazine.com/blog/let-s-give-bank-america-facts-about-hsus</a:t>
            </a:r>
            <a:endParaRPr lang="en-US" sz="1200" dirty="0" smtClean="0"/>
          </a:p>
          <a:p>
            <a:pPr algn="l"/>
            <a:r>
              <a:rPr lang="en-US" sz="1200" dirty="0"/>
              <a:t>P3: </a:t>
            </a:r>
            <a:r>
              <a:rPr lang="en-US" sz="1200" dirty="0" smtClean="0">
                <a:hlinkClick r:id="rId12"/>
              </a:rPr>
              <a:t>http</a:t>
            </a:r>
            <a:r>
              <a:rPr lang="en-US" sz="1200" dirty="0">
                <a:hlinkClick r:id="rId12"/>
              </a:rPr>
              <a:t>://</a:t>
            </a:r>
            <a:r>
              <a:rPr lang="en-US" sz="1200" dirty="0" smtClean="0">
                <a:hlinkClick r:id="rId12"/>
              </a:rPr>
              <a:t>morphopedia.com/projects/perot-museum-of-nature-and-science-1</a:t>
            </a:r>
            <a:endParaRPr lang="en-US" sz="1200" dirty="0" smtClean="0"/>
          </a:p>
          <a:p>
            <a:pPr algn="l"/>
            <a:r>
              <a:rPr lang="en-US" sz="1200" dirty="0" smtClean="0"/>
              <a:t>P4: </a:t>
            </a:r>
            <a:r>
              <a:rPr lang="en-US" sz="1200" dirty="0" smtClean="0">
                <a:hlinkClick r:id="rId13"/>
              </a:rPr>
              <a:t>http://investingindallas.files.wordpress.com/2013/08/2430-victory-park-ln-2404-photo-1.jpg</a:t>
            </a:r>
            <a:endParaRPr lang="en-US" sz="1200" dirty="0" smtClean="0"/>
          </a:p>
          <a:p>
            <a:pPr algn="l"/>
            <a:r>
              <a:rPr lang="en-US" sz="1200" dirty="0" smtClean="0">
                <a:hlinkClick r:id="rId14"/>
              </a:rPr>
              <a:t>http</a:t>
            </a:r>
            <a:r>
              <a:rPr lang="en-US" sz="1200" dirty="0">
                <a:hlinkClick r:id="rId14"/>
              </a:rPr>
              <a:t>://</a:t>
            </a:r>
            <a:r>
              <a:rPr lang="en-US" sz="1200" dirty="0" smtClean="0">
                <a:hlinkClick r:id="rId14"/>
              </a:rPr>
              <a:t>imgpot.com/stalactites</a:t>
            </a:r>
            <a:endParaRPr lang="en-US" sz="1200" dirty="0" smtClean="0"/>
          </a:p>
          <a:p>
            <a:pPr algn="l"/>
            <a:r>
              <a:rPr lang="en-US" sz="1200" dirty="0" smtClean="0">
                <a:hlinkClick r:id="rId15"/>
              </a:rPr>
              <a:t>http</a:t>
            </a:r>
            <a:r>
              <a:rPr lang="en-US" sz="1200" dirty="0">
                <a:hlinkClick r:id="rId15"/>
              </a:rPr>
              <a:t>://</a:t>
            </a:r>
            <a:r>
              <a:rPr lang="en-US" sz="1200" dirty="0" smtClean="0">
                <a:hlinkClick r:id="rId15"/>
              </a:rPr>
              <a:t>farm9.staticflickr.com/8291/7822054812_040cace8f5_z.jpg</a:t>
            </a:r>
            <a:endParaRPr lang="en-US" sz="1200" dirty="0" smtClean="0"/>
          </a:p>
          <a:p>
            <a:pPr algn="l"/>
            <a:endParaRPr lang="en-US" sz="1200" dirty="0" smtClean="0"/>
          </a:p>
          <a:p>
            <a:pPr algn="l"/>
            <a:endParaRPr lang="en-US" sz="1200" dirty="0" smtClean="0"/>
          </a:p>
          <a:p>
            <a:pPr algn="l"/>
            <a:endParaRPr lang="en-US" sz="1200" dirty="0" smtClean="0"/>
          </a:p>
        </p:txBody>
      </p:sp>
      <p:sp>
        <p:nvSpPr>
          <p:cNvPr id="3" name="Title 2"/>
          <p:cNvSpPr>
            <a:spLocks noGrp="1"/>
          </p:cNvSpPr>
          <p:nvPr>
            <p:ph type="ctrTitle"/>
          </p:nvPr>
        </p:nvSpPr>
        <p:spPr>
          <a:xfrm>
            <a:off x="685800" y="0"/>
            <a:ext cx="7772400" cy="762000"/>
          </a:xfrm>
        </p:spPr>
        <p:txBody>
          <a:bodyPr>
            <a:normAutofit/>
          </a:bodyPr>
          <a:lstStyle/>
          <a:p>
            <a:r>
              <a:rPr lang="en-US" sz="3600" dirty="0" smtClean="0"/>
              <a:t>Reference</a:t>
            </a:r>
            <a:endParaRPr lang="en-US" sz="3600" dirty="0"/>
          </a:p>
        </p:txBody>
      </p:sp>
    </p:spTree>
    <p:extLst>
      <p:ext uri="{BB962C8B-B14F-4D97-AF65-F5344CB8AC3E}">
        <p14:creationId xmlns:p14="http://schemas.microsoft.com/office/powerpoint/2010/main" val="2556353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074" name="Picture 2" descr="V:\Desktop\Fall 2013\THESIS\image\t3\p4.jpg"/>
          <p:cNvPicPr>
            <a:picLocks noChangeAspect="1" noChangeArrowheads="1"/>
          </p:cNvPicPr>
          <p:nvPr/>
        </p:nvPicPr>
        <p:blipFill rotWithShape="1">
          <a:blip r:embed="rId3">
            <a:extLst>
              <a:ext uri="{28A0092B-C50C-407E-A947-70E740481C1C}">
                <a14:useLocalDpi xmlns:a14="http://schemas.microsoft.com/office/drawing/2010/main" val="0"/>
              </a:ext>
            </a:extLst>
          </a:blip>
          <a:srcRect t="2366" r="11192" b="5498"/>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V:\Desktop\Fall 2013\THESIS\image\t3\maveri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4" y="838197"/>
            <a:ext cx="18288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3075" idx="2"/>
          </p:cNvCxnSpPr>
          <p:nvPr/>
        </p:nvCxnSpPr>
        <p:spPr>
          <a:xfrm flipH="1">
            <a:off x="443860" y="2209797"/>
            <a:ext cx="449146" cy="274320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763000" y="0"/>
            <a:ext cx="381000" cy="461665"/>
          </a:xfrm>
          <a:prstGeom prst="rect">
            <a:avLst/>
          </a:prstGeom>
          <a:noFill/>
        </p:spPr>
        <p:txBody>
          <a:bodyPr wrap="square" rtlCol="0">
            <a:spAutoFit/>
          </a:bodyPr>
          <a:lstStyle/>
          <a:p>
            <a:r>
              <a:rPr lang="en-US" sz="2400" dirty="0" smtClean="0">
                <a:solidFill>
                  <a:schemeClr val="bg1"/>
                </a:solidFill>
              </a:rPr>
              <a:t>N</a:t>
            </a:r>
            <a:endParaRPr lang="en-US" sz="2400" dirty="0">
              <a:solidFill>
                <a:schemeClr val="bg1"/>
              </a:solidFill>
            </a:endParaRPr>
          </a:p>
        </p:txBody>
      </p:sp>
      <p:cxnSp>
        <p:nvCxnSpPr>
          <p:cNvPr id="25" name="Straight Arrow Connector 24"/>
          <p:cNvCxnSpPr>
            <a:stCxn id="23" idx="1"/>
          </p:cNvCxnSpPr>
          <p:nvPr/>
        </p:nvCxnSpPr>
        <p:spPr>
          <a:xfrm flipH="1">
            <a:off x="8458200" y="230833"/>
            <a:ext cx="304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600200" y="44707"/>
            <a:ext cx="5181600" cy="461665"/>
          </a:xfrm>
          <a:prstGeom prst="rect">
            <a:avLst/>
          </a:prstGeom>
          <a:noFill/>
        </p:spPr>
        <p:txBody>
          <a:bodyPr wrap="square" rtlCol="0">
            <a:spAutoFit/>
          </a:bodyPr>
          <a:lstStyle/>
          <a:p>
            <a:pPr algn="ctr"/>
            <a:r>
              <a:rPr lang="en-US" sz="2400" dirty="0" smtClean="0">
                <a:solidFill>
                  <a:schemeClr val="bg1"/>
                </a:solidFill>
              </a:rPr>
              <a:t>Victory Park       |       Down Town</a:t>
            </a:r>
            <a:endParaRPr lang="en-US" sz="2400" dirty="0">
              <a:solidFill>
                <a:schemeClr val="bg1"/>
              </a:solidFill>
            </a:endParaRPr>
          </a:p>
        </p:txBody>
      </p:sp>
      <p:cxnSp>
        <p:nvCxnSpPr>
          <p:cNvPr id="2057" name="Straight Connector 2056"/>
          <p:cNvCxnSpPr>
            <a:endCxn id="51" idx="2"/>
          </p:cNvCxnSpPr>
          <p:nvPr/>
        </p:nvCxnSpPr>
        <p:spPr>
          <a:xfrm flipH="1" flipV="1">
            <a:off x="3071103" y="2209799"/>
            <a:ext cx="281697" cy="2819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5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6"/>
          <a:stretch/>
        </p:blipFill>
        <p:spPr bwMode="auto">
          <a:xfrm>
            <a:off x="2133600" y="838199"/>
            <a:ext cx="187500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V:\Desktop\Fall 2013\THESIS\image\t3\bank-of-americ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838197"/>
            <a:ext cx="1828800" cy="77165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a:endCxn id="3077" idx="2"/>
          </p:cNvCxnSpPr>
          <p:nvPr/>
        </p:nvCxnSpPr>
        <p:spPr>
          <a:xfrm flipV="1">
            <a:off x="7772400" y="1609855"/>
            <a:ext cx="381000" cy="235254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3080" name="Picture 8" descr="V:\Desktop\Fall 2013\THESIS\image\t3\60841v2-max-250x2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821195"/>
            <a:ext cx="1828800" cy="702804"/>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p:cNvCxnSpPr>
            <a:endCxn id="3080" idx="2"/>
          </p:cNvCxnSpPr>
          <p:nvPr/>
        </p:nvCxnSpPr>
        <p:spPr>
          <a:xfrm flipV="1">
            <a:off x="5638800" y="1523999"/>
            <a:ext cx="304800" cy="24384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2</a:t>
            </a:r>
            <a:endParaRPr lang="en-US" sz="1900" dirty="0" smtClean="0">
              <a:solidFill>
                <a:schemeClr val="tx1">
                  <a:lumMod val="85000"/>
                </a:schemeClr>
              </a:solidFill>
            </a:endParaRPr>
          </a:p>
        </p:txBody>
      </p:sp>
    </p:spTree>
    <p:extLst>
      <p:ext uri="{BB962C8B-B14F-4D97-AF65-F5344CB8AC3E}">
        <p14:creationId xmlns:p14="http://schemas.microsoft.com/office/powerpoint/2010/main" val="1252135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Desktop\Fall 2013\THESIS\image\MNS_Perot-Museum-MA-2799_IB1_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t="8443" b="11466"/>
          <a:stretch/>
        </p:blipFill>
        <p:spPr bwMode="auto">
          <a:xfrm>
            <a:off x="-7706" y="756722"/>
            <a:ext cx="9136294" cy="48820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324600"/>
            <a:ext cx="9144000" cy="5334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6"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900" dirty="0">
                <a:solidFill>
                  <a:schemeClr val="tx1">
                    <a:lumMod val="85000"/>
                  </a:schemeClr>
                </a:solidFill>
              </a:rPr>
              <a:t>History</a:t>
            </a:r>
            <a:r>
              <a:rPr lang="en-US" sz="1900" dirty="0" smtClean="0">
                <a:solidFill>
                  <a:srgbClr val="FFC000"/>
                </a:solidFill>
              </a:rPr>
              <a:t> </a:t>
            </a:r>
            <a:r>
              <a:rPr lang="en-US" sz="1900" dirty="0" smtClean="0">
                <a:solidFill>
                  <a:schemeClr val="tx1">
                    <a:lumMod val="85000"/>
                  </a:schemeClr>
                </a:solidFill>
              </a:rPr>
              <a:t>| </a:t>
            </a:r>
            <a:r>
              <a:rPr lang="en-US" sz="1900" dirty="0">
                <a:solidFill>
                  <a:srgbClr val="FFC000"/>
                </a:solidFill>
              </a:rPr>
              <a:t>Site</a:t>
            </a:r>
            <a:r>
              <a:rPr lang="en-US" sz="1900" dirty="0" smtClean="0">
                <a:solidFill>
                  <a:schemeClr val="tx1">
                    <a:lumMod val="85000"/>
                  </a:schemeClr>
                </a:solidFill>
              </a:rPr>
              <a:t> | Vision </a:t>
            </a:r>
            <a:r>
              <a:rPr lang="en-US" sz="1900" dirty="0">
                <a:solidFill>
                  <a:schemeClr val="tx1">
                    <a:lumMod val="85000"/>
                  </a:schemeClr>
                </a:solidFill>
              </a:rPr>
              <a:t>|</a:t>
            </a:r>
            <a:r>
              <a:rPr lang="en-US" sz="1900" dirty="0" smtClean="0">
                <a:solidFill>
                  <a:schemeClr val="tx1">
                    <a:lumMod val="85000"/>
                  </a:schemeClr>
                </a:solidFill>
              </a:rPr>
              <a:t> Overview </a:t>
            </a:r>
            <a:r>
              <a:rPr lang="en-US" sz="1900" dirty="0">
                <a:solidFill>
                  <a:schemeClr val="tx1">
                    <a:lumMod val="85000"/>
                  </a:schemeClr>
                </a:solidFill>
              </a:rPr>
              <a:t>| Education</a:t>
            </a:r>
            <a:r>
              <a:rPr lang="en-US" sz="1900" dirty="0" smtClean="0">
                <a:solidFill>
                  <a:schemeClr val="tx1">
                    <a:lumMod val="85000"/>
                  </a:schemeClr>
                </a:solidFill>
              </a:rPr>
              <a:t> | Theater | Lobby </a:t>
            </a:r>
            <a:r>
              <a:rPr lang="en-US" sz="1900" dirty="0">
                <a:solidFill>
                  <a:schemeClr val="tx1">
                    <a:lumMod val="85000"/>
                  </a:schemeClr>
                </a:solidFill>
              </a:rPr>
              <a:t>| </a:t>
            </a:r>
            <a:r>
              <a:rPr lang="en-US" sz="1900" dirty="0" smtClean="0">
                <a:solidFill>
                  <a:schemeClr val="tx1">
                    <a:lumMod val="85000"/>
                  </a:schemeClr>
                </a:solidFill>
              </a:rPr>
              <a:t>Facade</a:t>
            </a:r>
            <a:r>
              <a:rPr lang="en-US" sz="1900" dirty="0">
                <a:solidFill>
                  <a:schemeClr val="tx1">
                    <a:lumMod val="85000"/>
                  </a:schemeClr>
                </a:solidFill>
              </a:rPr>
              <a:t> | </a:t>
            </a:r>
            <a:r>
              <a:rPr lang="en-US" sz="1900" dirty="0" smtClean="0">
                <a:solidFill>
                  <a:schemeClr val="tx1">
                    <a:lumMod val="85000"/>
                  </a:schemeClr>
                </a:solidFill>
              </a:rPr>
              <a:t>Escalator          </a:t>
            </a:r>
            <a:r>
              <a:rPr lang="en-US" sz="2400" dirty="0" smtClean="0">
                <a:solidFill>
                  <a:schemeClr val="tx1">
                    <a:lumMod val="85000"/>
                  </a:schemeClr>
                </a:solidFill>
              </a:rPr>
              <a:t>3</a:t>
            </a:r>
            <a:endParaRPr lang="en-US" sz="1900" dirty="0" smtClean="0">
              <a:solidFill>
                <a:schemeClr val="tx1">
                  <a:lumMod val="85000"/>
                </a:schemeClr>
              </a:solidFill>
            </a:endParaRPr>
          </a:p>
        </p:txBody>
      </p:sp>
    </p:spTree>
    <p:extLst>
      <p:ext uri="{BB962C8B-B14F-4D97-AF65-F5344CB8AC3E}">
        <p14:creationId xmlns:p14="http://schemas.microsoft.com/office/powerpoint/2010/main" val="3700988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2260</TotalTime>
  <Words>5001</Words>
  <Application>Microsoft Office PowerPoint</Application>
  <PresentationFormat>On-screen Show (4:3)</PresentationFormat>
  <Paragraphs>344</Paragraphs>
  <Slides>79</Slides>
  <Notes>79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Worksheet</vt:lpstr>
      <vt:lpstr>Perot Museum of Nature and Science Schematic Lighting Design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Perot Museum of Nature and Science</dc:title>
  <dc:creator>Yucheng Lu</dc:creator>
  <cp:lastModifiedBy>PSUAE</cp:lastModifiedBy>
  <cp:revision>142</cp:revision>
  <dcterms:created xsi:type="dcterms:W3CDTF">2006-08-16T00:00:00Z</dcterms:created>
  <dcterms:modified xsi:type="dcterms:W3CDTF">2013-11-11T11:31:02Z</dcterms:modified>
</cp:coreProperties>
</file>